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9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03" name="Title Text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Body Level One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13" name="Title Text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4" name="Body Level One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2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Black and white photo of a solar panel"/>
          <p:cNvSpPr/>
          <p:nvPr>
            <p:ph type="pic" sz="half" idx="21"/>
          </p:nvPr>
        </p:nvSpPr>
        <p:spPr>
          <a:xfrm>
            <a:off x="12192000" y="-177800"/>
            <a:ext cx="12192000" cy="7162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2" name="Black and white photo of water flowing over the spillway gates of a dam"/>
          <p:cNvSpPr/>
          <p:nvPr>
            <p:ph type="pic" sz="half" idx="22"/>
          </p:nvPr>
        </p:nvSpPr>
        <p:spPr>
          <a:xfrm>
            <a:off x="12192000" y="6451600"/>
            <a:ext cx="12192000" cy="82973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3" name="Black and white photo of windmills under a cloudy sky"/>
          <p:cNvSpPr/>
          <p:nvPr>
            <p:ph type="pic" idx="23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allout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42" name="Type a quote here."/>
          <p:cNvSpPr txBox="1"/>
          <p:nvPr>
            <p:ph type="body" sz="quarter" idx="21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43" name="Johnny Appleseed"/>
          <p:cNvSpPr txBox="1"/>
          <p:nvPr>
            <p:ph type="body" sz="quarter" idx="22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44" name="Text"/>
          <p:cNvSpPr txBox="1"/>
          <p:nvPr>
            <p:ph type="body" sz="quarter" idx="2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 Alt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ype a quote here."/>
          <p:cNvSpPr txBox="1"/>
          <p:nvPr>
            <p:ph type="body" sz="quarter" idx="21"/>
          </p:nvPr>
        </p:nvSpPr>
        <p:spPr>
          <a:xfrm>
            <a:off x="11049000" y="3721100"/>
            <a:ext cx="125730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Type a quote here.</a:t>
            </a:r>
          </a:p>
        </p:txBody>
      </p:sp>
      <p:sp>
        <p:nvSpPr>
          <p:cNvPr id="153" name="Black and white photo of windmills under a cloudy sky"/>
          <p:cNvSpPr/>
          <p:nvPr>
            <p:ph type="pic" idx="22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4" name="Johnny Appleseed"/>
          <p:cNvSpPr txBox="1"/>
          <p:nvPr>
            <p:ph type="body" sz="quarter" idx="23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 Bold"/>
              </a:defRPr>
            </a:lvl1pPr>
          </a:lstStyle>
          <a:p>
            <a:pPr/>
            <a:r>
              <a:t>Johnny Appleseed</a:t>
            </a:r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Black and white aerial photo of a person standing on top of a dam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lack and white aerial photo of a person standing on top of a dam"/>
          <p:cNvSpPr/>
          <p:nvPr>
            <p:ph type="pic" idx="21"/>
          </p:nvPr>
        </p:nvSpPr>
        <p:spPr>
          <a:xfrm>
            <a:off x="-38100" y="-1219200"/>
            <a:ext cx="24460200" cy="161459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2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Sub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Title Text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35" name="Body Level One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Text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Black and white photo of windmills under a cloudy sky"/>
          <p:cNvSpPr/>
          <p:nvPr>
            <p:ph type="pic" idx="21"/>
          </p:nvPr>
        </p:nvSpPr>
        <p:spPr>
          <a:xfrm>
            <a:off x="-1905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xfrm>
            <a:off x="23063200" y="6096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6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8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"/>
          <p:cNvSpPr txBox="1"/>
          <p:nvPr>
            <p:ph type="body" sz="quarter" idx="21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r>
              <a:t>Text</a:t>
            </a:r>
          </a:p>
        </p:txBody>
      </p:sp>
      <p:sp>
        <p:nvSpPr>
          <p:cNvPr id="92" name="Black and white photo of windmills under a cloudy sky"/>
          <p:cNvSpPr/>
          <p:nvPr>
            <p:ph type="pic" idx="22"/>
          </p:nvPr>
        </p:nvSpPr>
        <p:spPr>
          <a:xfrm>
            <a:off x="13258800" y="0"/>
            <a:ext cx="12428272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Title Text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 Bold"/>
                <a:ea typeface="DIN Alternate Bold"/>
                <a:cs typeface="DIN Alternate Bold"/>
                <a:sym typeface="DIN Alternate Bol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solidFill>
            <a:schemeClr val="accent1"/>
          </a:solidFill>
          <a:uFillTx/>
          <a:latin typeface="+mn-lt"/>
          <a:ea typeface="+mn-ea"/>
          <a:cs typeface="+mn-cs"/>
          <a:sym typeface="DIN Condensed Bold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 Regular"/>
        <a:buChar char="‣"/>
        <a:tabLst/>
        <a:defRPr b="0" baseline="0" cap="none" i="0" spc="0" strike="noStrike" sz="4800" u="none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chemeClr val="tx1"/>
          </a:solidFill>
          <a:uFillTx/>
          <a:latin typeface="+mn-lt"/>
          <a:ea typeface="+mn-ea"/>
          <a:cs typeface="+mn-cs"/>
          <a:sym typeface="DIN Alternate Bol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Relationship Id="rId3" Type="http://schemas.openxmlformats.org/officeDocument/2006/relationships/image" Target="../media/image1.jpe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shannongrossmancoaching@gmail.com" TargetMode="External"/><Relationship Id="rId3" Type="http://schemas.openxmlformats.org/officeDocument/2006/relationships/hyperlink" Target="http://elitelevelmindset.com" TargetMode="Externa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lite Level MINDSE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 anchor="ctr"/>
          <a:lstStyle>
            <a:lvl1pPr defTabSz="734694">
              <a:defRPr sz="26966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Elite Level MINDSET</a:t>
            </a:r>
          </a:p>
        </p:txBody>
      </p:sp>
      <p:sp>
        <p:nvSpPr>
          <p:cNvPr id="187" name="ENGINEERING AN"/>
          <p:cNvSpPr txBox="1"/>
          <p:nvPr>
            <p:ph type="subTitle" sz="quarter" idx="1"/>
          </p:nvPr>
        </p:nvSpPr>
        <p:spPr>
          <a:xfrm>
            <a:off x="762000" y="5307193"/>
            <a:ext cx="22860000" cy="254000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ENGINEERING AN </a:t>
            </a:r>
          </a:p>
        </p:txBody>
      </p:sp>
      <p:sp>
        <p:nvSpPr>
          <p:cNvPr id="188" name="Gear"/>
          <p:cNvSpPr/>
          <p:nvPr/>
        </p:nvSpPr>
        <p:spPr>
          <a:xfrm>
            <a:off x="7379845" y="300063"/>
            <a:ext cx="4262592" cy="4244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9384" y="0"/>
                </a:moveTo>
                <a:cubicBezTo>
                  <a:pt x="9373" y="0"/>
                  <a:pt x="9237" y="27"/>
                  <a:pt x="9075" y="54"/>
                </a:cubicBezTo>
                <a:lnTo>
                  <a:pt x="7468" y="445"/>
                </a:lnTo>
                <a:cubicBezTo>
                  <a:pt x="7312" y="494"/>
                  <a:pt x="7177" y="531"/>
                  <a:pt x="7166" y="537"/>
                </a:cubicBezTo>
                <a:cubicBezTo>
                  <a:pt x="7161" y="542"/>
                  <a:pt x="7154" y="677"/>
                  <a:pt x="7154" y="840"/>
                </a:cubicBezTo>
                <a:lnTo>
                  <a:pt x="7166" y="1761"/>
                </a:lnTo>
                <a:cubicBezTo>
                  <a:pt x="7166" y="1924"/>
                  <a:pt x="7047" y="2119"/>
                  <a:pt x="6902" y="2190"/>
                </a:cubicBezTo>
                <a:lnTo>
                  <a:pt x="6151" y="2574"/>
                </a:lnTo>
                <a:cubicBezTo>
                  <a:pt x="6006" y="2655"/>
                  <a:pt x="5778" y="2644"/>
                  <a:pt x="5649" y="2547"/>
                </a:cubicBezTo>
                <a:lnTo>
                  <a:pt x="4900" y="2010"/>
                </a:lnTo>
                <a:cubicBezTo>
                  <a:pt x="4765" y="1913"/>
                  <a:pt x="4651" y="1842"/>
                  <a:pt x="4645" y="1848"/>
                </a:cubicBezTo>
                <a:cubicBezTo>
                  <a:pt x="4640" y="1853"/>
                  <a:pt x="4527" y="1941"/>
                  <a:pt x="4398" y="2044"/>
                </a:cubicBezTo>
                <a:lnTo>
                  <a:pt x="3162" y="3116"/>
                </a:lnTo>
                <a:cubicBezTo>
                  <a:pt x="3043" y="3230"/>
                  <a:pt x="2941" y="3327"/>
                  <a:pt x="2936" y="3333"/>
                </a:cubicBezTo>
                <a:cubicBezTo>
                  <a:pt x="2930" y="3338"/>
                  <a:pt x="2990" y="3462"/>
                  <a:pt x="3065" y="3609"/>
                </a:cubicBezTo>
                <a:lnTo>
                  <a:pt x="3490" y="4401"/>
                </a:lnTo>
                <a:cubicBezTo>
                  <a:pt x="3566" y="4548"/>
                  <a:pt x="3551" y="4769"/>
                  <a:pt x="3448" y="4899"/>
                </a:cubicBezTo>
                <a:lnTo>
                  <a:pt x="2909" y="5648"/>
                </a:lnTo>
                <a:cubicBezTo>
                  <a:pt x="2817" y="5783"/>
                  <a:pt x="2612" y="5879"/>
                  <a:pt x="2450" y="5858"/>
                </a:cubicBezTo>
                <a:lnTo>
                  <a:pt x="1548" y="5739"/>
                </a:lnTo>
                <a:cubicBezTo>
                  <a:pt x="1386" y="5717"/>
                  <a:pt x="1251" y="5707"/>
                  <a:pt x="1246" y="5712"/>
                </a:cubicBezTo>
                <a:cubicBezTo>
                  <a:pt x="1241" y="5717"/>
                  <a:pt x="1181" y="5848"/>
                  <a:pt x="1111" y="6000"/>
                </a:cubicBezTo>
                <a:lnTo>
                  <a:pt x="518" y="7483"/>
                </a:lnTo>
                <a:cubicBezTo>
                  <a:pt x="464" y="7640"/>
                  <a:pt x="420" y="7776"/>
                  <a:pt x="415" y="7781"/>
                </a:cubicBezTo>
                <a:cubicBezTo>
                  <a:pt x="415" y="7792"/>
                  <a:pt x="523" y="7874"/>
                  <a:pt x="658" y="7966"/>
                </a:cubicBezTo>
                <a:lnTo>
                  <a:pt x="1381" y="8454"/>
                </a:lnTo>
                <a:cubicBezTo>
                  <a:pt x="1516" y="8546"/>
                  <a:pt x="1602" y="8752"/>
                  <a:pt x="1570" y="8914"/>
                </a:cubicBezTo>
                <a:lnTo>
                  <a:pt x="1420" y="9944"/>
                </a:lnTo>
                <a:cubicBezTo>
                  <a:pt x="1404" y="10106"/>
                  <a:pt x="1263" y="10291"/>
                  <a:pt x="1106" y="10345"/>
                </a:cubicBezTo>
                <a:lnTo>
                  <a:pt x="280" y="10648"/>
                </a:lnTo>
                <a:cubicBezTo>
                  <a:pt x="123" y="10702"/>
                  <a:pt x="0" y="10758"/>
                  <a:pt x="0" y="10769"/>
                </a:cubicBezTo>
                <a:cubicBezTo>
                  <a:pt x="0" y="10779"/>
                  <a:pt x="6" y="10919"/>
                  <a:pt x="17" y="11082"/>
                </a:cubicBezTo>
                <a:lnTo>
                  <a:pt x="167" y="12626"/>
                </a:lnTo>
                <a:cubicBezTo>
                  <a:pt x="194" y="12789"/>
                  <a:pt x="210" y="12930"/>
                  <a:pt x="216" y="12941"/>
                </a:cubicBezTo>
                <a:cubicBezTo>
                  <a:pt x="216" y="12952"/>
                  <a:pt x="350" y="12974"/>
                  <a:pt x="518" y="12990"/>
                </a:cubicBezTo>
                <a:lnTo>
                  <a:pt x="1354" y="13082"/>
                </a:lnTo>
                <a:cubicBezTo>
                  <a:pt x="1516" y="13098"/>
                  <a:pt x="1688" y="13245"/>
                  <a:pt x="1737" y="13402"/>
                </a:cubicBezTo>
                <a:lnTo>
                  <a:pt x="2121" y="14501"/>
                </a:lnTo>
                <a:cubicBezTo>
                  <a:pt x="2181" y="14653"/>
                  <a:pt x="2142" y="14881"/>
                  <a:pt x="2028" y="15000"/>
                </a:cubicBezTo>
                <a:lnTo>
                  <a:pt x="1457" y="15624"/>
                </a:lnTo>
                <a:cubicBezTo>
                  <a:pt x="1349" y="15743"/>
                  <a:pt x="1258" y="15850"/>
                  <a:pt x="1263" y="15856"/>
                </a:cubicBezTo>
                <a:cubicBezTo>
                  <a:pt x="1268" y="15861"/>
                  <a:pt x="1338" y="15986"/>
                  <a:pt x="1425" y="16127"/>
                </a:cubicBezTo>
                <a:lnTo>
                  <a:pt x="2256" y="17380"/>
                </a:lnTo>
                <a:cubicBezTo>
                  <a:pt x="2353" y="17510"/>
                  <a:pt x="2440" y="17623"/>
                  <a:pt x="2445" y="17634"/>
                </a:cubicBezTo>
                <a:cubicBezTo>
                  <a:pt x="2450" y="17639"/>
                  <a:pt x="2579" y="17595"/>
                  <a:pt x="2730" y="17535"/>
                </a:cubicBezTo>
                <a:lnTo>
                  <a:pt x="3490" y="17232"/>
                </a:lnTo>
                <a:cubicBezTo>
                  <a:pt x="3641" y="17173"/>
                  <a:pt x="3863" y="17216"/>
                  <a:pt x="3976" y="17336"/>
                </a:cubicBezTo>
                <a:lnTo>
                  <a:pt x="4905" y="18192"/>
                </a:lnTo>
                <a:cubicBezTo>
                  <a:pt x="5029" y="18295"/>
                  <a:pt x="5100" y="18511"/>
                  <a:pt x="5062" y="18673"/>
                </a:cubicBezTo>
                <a:lnTo>
                  <a:pt x="4851" y="19476"/>
                </a:lnTo>
                <a:cubicBezTo>
                  <a:pt x="4808" y="19633"/>
                  <a:pt x="4780" y="19769"/>
                  <a:pt x="4785" y="19774"/>
                </a:cubicBezTo>
                <a:cubicBezTo>
                  <a:pt x="4791" y="19780"/>
                  <a:pt x="4915" y="19850"/>
                  <a:pt x="5055" y="19937"/>
                </a:cubicBezTo>
                <a:lnTo>
                  <a:pt x="6345" y="20631"/>
                </a:lnTo>
                <a:cubicBezTo>
                  <a:pt x="6491" y="20701"/>
                  <a:pt x="6621" y="20761"/>
                  <a:pt x="6632" y="20766"/>
                </a:cubicBezTo>
                <a:cubicBezTo>
                  <a:pt x="6637" y="20772"/>
                  <a:pt x="6735" y="20668"/>
                  <a:pt x="6843" y="20543"/>
                </a:cubicBezTo>
                <a:lnTo>
                  <a:pt x="7370" y="19932"/>
                </a:lnTo>
                <a:cubicBezTo>
                  <a:pt x="7478" y="19807"/>
                  <a:pt x="7694" y="19742"/>
                  <a:pt x="7851" y="19791"/>
                </a:cubicBezTo>
                <a:lnTo>
                  <a:pt x="9136" y="20116"/>
                </a:lnTo>
                <a:cubicBezTo>
                  <a:pt x="9298" y="20149"/>
                  <a:pt x="9459" y="20306"/>
                  <a:pt x="9497" y="20468"/>
                </a:cubicBezTo>
                <a:lnTo>
                  <a:pt x="9680" y="21259"/>
                </a:lnTo>
                <a:cubicBezTo>
                  <a:pt x="9718" y="21422"/>
                  <a:pt x="9756" y="21552"/>
                  <a:pt x="9761" y="21552"/>
                </a:cubicBezTo>
                <a:cubicBezTo>
                  <a:pt x="9767" y="21552"/>
                  <a:pt x="9911" y="21562"/>
                  <a:pt x="10073" y="21573"/>
                </a:cubicBezTo>
                <a:lnTo>
                  <a:pt x="10500" y="21595"/>
                </a:lnTo>
                <a:cubicBezTo>
                  <a:pt x="10662" y="21600"/>
                  <a:pt x="10931" y="21600"/>
                  <a:pt x="11098" y="21595"/>
                </a:cubicBezTo>
                <a:lnTo>
                  <a:pt x="11525" y="21573"/>
                </a:lnTo>
                <a:cubicBezTo>
                  <a:pt x="11687" y="21562"/>
                  <a:pt x="11828" y="21552"/>
                  <a:pt x="11839" y="21552"/>
                </a:cubicBezTo>
                <a:cubicBezTo>
                  <a:pt x="11849" y="21552"/>
                  <a:pt x="11882" y="21416"/>
                  <a:pt x="11920" y="21259"/>
                </a:cubicBezTo>
                <a:lnTo>
                  <a:pt x="12103" y="20468"/>
                </a:lnTo>
                <a:cubicBezTo>
                  <a:pt x="12141" y="20306"/>
                  <a:pt x="12302" y="20149"/>
                  <a:pt x="12464" y="20116"/>
                </a:cubicBezTo>
                <a:lnTo>
                  <a:pt x="13749" y="19791"/>
                </a:lnTo>
                <a:cubicBezTo>
                  <a:pt x="13906" y="19742"/>
                  <a:pt x="14120" y="19807"/>
                  <a:pt x="14228" y="19932"/>
                </a:cubicBezTo>
                <a:lnTo>
                  <a:pt x="14757" y="20543"/>
                </a:lnTo>
                <a:cubicBezTo>
                  <a:pt x="14865" y="20668"/>
                  <a:pt x="14957" y="20767"/>
                  <a:pt x="14968" y="20766"/>
                </a:cubicBezTo>
                <a:cubicBezTo>
                  <a:pt x="14974" y="20761"/>
                  <a:pt x="15102" y="20701"/>
                  <a:pt x="15253" y="20631"/>
                </a:cubicBezTo>
                <a:lnTo>
                  <a:pt x="16543" y="19937"/>
                </a:lnTo>
                <a:cubicBezTo>
                  <a:pt x="16683" y="19850"/>
                  <a:pt x="16802" y="19780"/>
                  <a:pt x="16813" y="19774"/>
                </a:cubicBezTo>
                <a:cubicBezTo>
                  <a:pt x="16818" y="19769"/>
                  <a:pt x="16792" y="19633"/>
                  <a:pt x="16749" y="19476"/>
                </a:cubicBezTo>
                <a:lnTo>
                  <a:pt x="16538" y="18673"/>
                </a:lnTo>
                <a:cubicBezTo>
                  <a:pt x="16495" y="18516"/>
                  <a:pt x="16565" y="18301"/>
                  <a:pt x="16695" y="18192"/>
                </a:cubicBezTo>
                <a:lnTo>
                  <a:pt x="17622" y="17336"/>
                </a:lnTo>
                <a:cubicBezTo>
                  <a:pt x="17736" y="17216"/>
                  <a:pt x="17957" y="17173"/>
                  <a:pt x="18108" y="17232"/>
                </a:cubicBezTo>
                <a:lnTo>
                  <a:pt x="18868" y="17535"/>
                </a:lnTo>
                <a:cubicBezTo>
                  <a:pt x="19019" y="17595"/>
                  <a:pt x="19150" y="17639"/>
                  <a:pt x="19155" y="17634"/>
                </a:cubicBezTo>
                <a:cubicBezTo>
                  <a:pt x="19160" y="17628"/>
                  <a:pt x="19247" y="17515"/>
                  <a:pt x="19344" y="17380"/>
                </a:cubicBezTo>
                <a:lnTo>
                  <a:pt x="20175" y="16127"/>
                </a:lnTo>
                <a:cubicBezTo>
                  <a:pt x="20262" y="15986"/>
                  <a:pt x="20332" y="15861"/>
                  <a:pt x="20337" y="15856"/>
                </a:cubicBezTo>
                <a:cubicBezTo>
                  <a:pt x="20342" y="15850"/>
                  <a:pt x="20256" y="15743"/>
                  <a:pt x="20143" y="15624"/>
                </a:cubicBezTo>
                <a:lnTo>
                  <a:pt x="19570" y="14989"/>
                </a:lnTo>
                <a:cubicBezTo>
                  <a:pt x="19462" y="14869"/>
                  <a:pt x="19419" y="14642"/>
                  <a:pt x="19479" y="14491"/>
                </a:cubicBezTo>
                <a:lnTo>
                  <a:pt x="19862" y="13390"/>
                </a:lnTo>
                <a:cubicBezTo>
                  <a:pt x="19910" y="13233"/>
                  <a:pt x="20082" y="13088"/>
                  <a:pt x="20244" y="13072"/>
                </a:cubicBezTo>
                <a:lnTo>
                  <a:pt x="21081" y="12978"/>
                </a:lnTo>
                <a:cubicBezTo>
                  <a:pt x="21243" y="12962"/>
                  <a:pt x="21379" y="12940"/>
                  <a:pt x="21384" y="12929"/>
                </a:cubicBezTo>
                <a:cubicBezTo>
                  <a:pt x="21384" y="12918"/>
                  <a:pt x="21404" y="12784"/>
                  <a:pt x="21431" y="12616"/>
                </a:cubicBezTo>
                <a:lnTo>
                  <a:pt x="21583" y="11072"/>
                </a:lnTo>
                <a:cubicBezTo>
                  <a:pt x="21594" y="10909"/>
                  <a:pt x="21600" y="10767"/>
                  <a:pt x="21600" y="10757"/>
                </a:cubicBezTo>
                <a:cubicBezTo>
                  <a:pt x="21584" y="10757"/>
                  <a:pt x="21460" y="10702"/>
                  <a:pt x="21303" y="10648"/>
                </a:cubicBezTo>
                <a:lnTo>
                  <a:pt x="20477" y="10345"/>
                </a:lnTo>
                <a:cubicBezTo>
                  <a:pt x="20321" y="10291"/>
                  <a:pt x="20180" y="10106"/>
                  <a:pt x="20163" y="9944"/>
                </a:cubicBezTo>
                <a:lnTo>
                  <a:pt x="20013" y="8914"/>
                </a:lnTo>
                <a:cubicBezTo>
                  <a:pt x="19981" y="8752"/>
                  <a:pt x="20067" y="8546"/>
                  <a:pt x="20202" y="8454"/>
                </a:cubicBezTo>
                <a:lnTo>
                  <a:pt x="20926" y="7966"/>
                </a:lnTo>
                <a:cubicBezTo>
                  <a:pt x="21060" y="7874"/>
                  <a:pt x="21174" y="7792"/>
                  <a:pt x="21168" y="7781"/>
                </a:cubicBezTo>
                <a:cubicBezTo>
                  <a:pt x="21168" y="7770"/>
                  <a:pt x="21119" y="7640"/>
                  <a:pt x="21065" y="7483"/>
                </a:cubicBezTo>
                <a:lnTo>
                  <a:pt x="20472" y="6000"/>
                </a:lnTo>
                <a:cubicBezTo>
                  <a:pt x="20402" y="5848"/>
                  <a:pt x="20342" y="5723"/>
                  <a:pt x="20337" y="5712"/>
                </a:cubicBezTo>
                <a:cubicBezTo>
                  <a:pt x="20332" y="5701"/>
                  <a:pt x="20197" y="5717"/>
                  <a:pt x="20035" y="5739"/>
                </a:cubicBezTo>
                <a:lnTo>
                  <a:pt x="19133" y="5858"/>
                </a:lnTo>
                <a:cubicBezTo>
                  <a:pt x="18971" y="5879"/>
                  <a:pt x="18761" y="5788"/>
                  <a:pt x="18674" y="5648"/>
                </a:cubicBezTo>
                <a:lnTo>
                  <a:pt x="18135" y="4899"/>
                </a:lnTo>
                <a:cubicBezTo>
                  <a:pt x="18032" y="4769"/>
                  <a:pt x="18017" y="4548"/>
                  <a:pt x="18093" y="4401"/>
                </a:cubicBezTo>
                <a:lnTo>
                  <a:pt x="18518" y="3609"/>
                </a:lnTo>
                <a:cubicBezTo>
                  <a:pt x="18593" y="3462"/>
                  <a:pt x="18653" y="3338"/>
                  <a:pt x="18647" y="3333"/>
                </a:cubicBezTo>
                <a:cubicBezTo>
                  <a:pt x="18642" y="3327"/>
                  <a:pt x="18540" y="3230"/>
                  <a:pt x="18422" y="3116"/>
                </a:cubicBezTo>
                <a:lnTo>
                  <a:pt x="17186" y="2044"/>
                </a:lnTo>
                <a:cubicBezTo>
                  <a:pt x="17056" y="1941"/>
                  <a:pt x="16943" y="1853"/>
                  <a:pt x="16938" y="1848"/>
                </a:cubicBezTo>
                <a:cubicBezTo>
                  <a:pt x="16932" y="1842"/>
                  <a:pt x="16813" y="1918"/>
                  <a:pt x="16683" y="2010"/>
                </a:cubicBezTo>
                <a:lnTo>
                  <a:pt x="15934" y="2547"/>
                </a:lnTo>
                <a:cubicBezTo>
                  <a:pt x="15800" y="2644"/>
                  <a:pt x="15572" y="2655"/>
                  <a:pt x="15432" y="2574"/>
                </a:cubicBezTo>
                <a:lnTo>
                  <a:pt x="14682" y="2190"/>
                </a:lnTo>
                <a:cubicBezTo>
                  <a:pt x="14531" y="2119"/>
                  <a:pt x="14411" y="1929"/>
                  <a:pt x="14417" y="1761"/>
                </a:cubicBezTo>
                <a:lnTo>
                  <a:pt x="14429" y="840"/>
                </a:lnTo>
                <a:cubicBezTo>
                  <a:pt x="14429" y="677"/>
                  <a:pt x="14428" y="537"/>
                  <a:pt x="14417" y="537"/>
                </a:cubicBezTo>
                <a:cubicBezTo>
                  <a:pt x="14411" y="531"/>
                  <a:pt x="14272" y="494"/>
                  <a:pt x="14115" y="445"/>
                </a:cubicBezTo>
                <a:lnTo>
                  <a:pt x="12508" y="54"/>
                </a:lnTo>
                <a:cubicBezTo>
                  <a:pt x="12346" y="22"/>
                  <a:pt x="12205" y="0"/>
                  <a:pt x="12200" y="0"/>
                </a:cubicBezTo>
                <a:cubicBezTo>
                  <a:pt x="12189" y="0"/>
                  <a:pt x="12125" y="120"/>
                  <a:pt x="12049" y="266"/>
                </a:cubicBezTo>
                <a:lnTo>
                  <a:pt x="11628" y="1096"/>
                </a:lnTo>
                <a:cubicBezTo>
                  <a:pt x="11552" y="1242"/>
                  <a:pt x="11358" y="1355"/>
                  <a:pt x="11196" y="1350"/>
                </a:cubicBezTo>
                <a:lnTo>
                  <a:pt x="10387" y="1350"/>
                </a:lnTo>
                <a:cubicBezTo>
                  <a:pt x="10225" y="1355"/>
                  <a:pt x="10025" y="1242"/>
                  <a:pt x="9955" y="1096"/>
                </a:cubicBezTo>
                <a:lnTo>
                  <a:pt x="9534" y="266"/>
                </a:lnTo>
                <a:cubicBezTo>
                  <a:pt x="9458" y="120"/>
                  <a:pt x="9394" y="0"/>
                  <a:pt x="9384" y="0"/>
                </a:cubicBezTo>
                <a:close/>
                <a:moveTo>
                  <a:pt x="10792" y="5820"/>
                </a:moveTo>
                <a:cubicBezTo>
                  <a:pt x="13533" y="5820"/>
                  <a:pt x="15761" y="8053"/>
                  <a:pt x="15761" y="10811"/>
                </a:cubicBezTo>
                <a:cubicBezTo>
                  <a:pt x="15761" y="13569"/>
                  <a:pt x="13533" y="15801"/>
                  <a:pt x="10792" y="15801"/>
                </a:cubicBezTo>
                <a:cubicBezTo>
                  <a:pt x="8051" y="15801"/>
                  <a:pt x="5822" y="13569"/>
                  <a:pt x="5822" y="10811"/>
                </a:cubicBezTo>
                <a:cubicBezTo>
                  <a:pt x="5822" y="8053"/>
                  <a:pt x="8045" y="5820"/>
                  <a:pt x="10792" y="5820"/>
                </a:cubicBezTo>
                <a:close/>
                <a:moveTo>
                  <a:pt x="10792" y="7592"/>
                </a:moveTo>
                <a:cubicBezTo>
                  <a:pt x="9016" y="7592"/>
                  <a:pt x="7581" y="9033"/>
                  <a:pt x="7581" y="10816"/>
                </a:cubicBezTo>
                <a:cubicBezTo>
                  <a:pt x="7581" y="12593"/>
                  <a:pt x="9016" y="14040"/>
                  <a:pt x="10792" y="14040"/>
                </a:cubicBezTo>
                <a:cubicBezTo>
                  <a:pt x="12567" y="14040"/>
                  <a:pt x="14002" y="12599"/>
                  <a:pt x="14002" y="10816"/>
                </a:cubicBezTo>
                <a:cubicBezTo>
                  <a:pt x="14002" y="9033"/>
                  <a:pt x="12567" y="7592"/>
                  <a:pt x="10792" y="7592"/>
                </a:cubicBezTo>
                <a:close/>
              </a:path>
            </a:pathLst>
          </a:custGeom>
          <a:solidFill>
            <a:schemeClr val="accent4">
              <a:hueOff val="-667846"/>
              <a:satOff val="2144"/>
              <a:lumOff val="-59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189" name="Gear"/>
          <p:cNvSpPr/>
          <p:nvPr/>
        </p:nvSpPr>
        <p:spPr>
          <a:xfrm rot="21480000">
            <a:off x="11322029" y="1759521"/>
            <a:ext cx="4262592" cy="42440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9" fill="norm" stroke="1" extrusionOk="0">
                <a:moveTo>
                  <a:pt x="9384" y="0"/>
                </a:moveTo>
                <a:cubicBezTo>
                  <a:pt x="9373" y="0"/>
                  <a:pt x="9237" y="27"/>
                  <a:pt x="9075" y="54"/>
                </a:cubicBezTo>
                <a:lnTo>
                  <a:pt x="7468" y="445"/>
                </a:lnTo>
                <a:cubicBezTo>
                  <a:pt x="7312" y="494"/>
                  <a:pt x="7177" y="531"/>
                  <a:pt x="7166" y="537"/>
                </a:cubicBezTo>
                <a:cubicBezTo>
                  <a:pt x="7161" y="542"/>
                  <a:pt x="7154" y="677"/>
                  <a:pt x="7154" y="840"/>
                </a:cubicBezTo>
                <a:lnTo>
                  <a:pt x="7166" y="1761"/>
                </a:lnTo>
                <a:cubicBezTo>
                  <a:pt x="7166" y="1924"/>
                  <a:pt x="7047" y="2119"/>
                  <a:pt x="6902" y="2190"/>
                </a:cubicBezTo>
                <a:lnTo>
                  <a:pt x="6151" y="2574"/>
                </a:lnTo>
                <a:cubicBezTo>
                  <a:pt x="6006" y="2655"/>
                  <a:pt x="5778" y="2644"/>
                  <a:pt x="5649" y="2547"/>
                </a:cubicBezTo>
                <a:lnTo>
                  <a:pt x="4900" y="2010"/>
                </a:lnTo>
                <a:cubicBezTo>
                  <a:pt x="4765" y="1913"/>
                  <a:pt x="4651" y="1842"/>
                  <a:pt x="4645" y="1848"/>
                </a:cubicBezTo>
                <a:cubicBezTo>
                  <a:pt x="4640" y="1853"/>
                  <a:pt x="4527" y="1941"/>
                  <a:pt x="4398" y="2044"/>
                </a:cubicBezTo>
                <a:lnTo>
                  <a:pt x="3162" y="3116"/>
                </a:lnTo>
                <a:cubicBezTo>
                  <a:pt x="3043" y="3230"/>
                  <a:pt x="2941" y="3327"/>
                  <a:pt x="2936" y="3333"/>
                </a:cubicBezTo>
                <a:cubicBezTo>
                  <a:pt x="2930" y="3338"/>
                  <a:pt x="2990" y="3462"/>
                  <a:pt x="3065" y="3609"/>
                </a:cubicBezTo>
                <a:lnTo>
                  <a:pt x="3490" y="4401"/>
                </a:lnTo>
                <a:cubicBezTo>
                  <a:pt x="3566" y="4548"/>
                  <a:pt x="3551" y="4769"/>
                  <a:pt x="3448" y="4899"/>
                </a:cubicBezTo>
                <a:lnTo>
                  <a:pt x="2909" y="5648"/>
                </a:lnTo>
                <a:cubicBezTo>
                  <a:pt x="2817" y="5783"/>
                  <a:pt x="2612" y="5879"/>
                  <a:pt x="2450" y="5858"/>
                </a:cubicBezTo>
                <a:lnTo>
                  <a:pt x="1548" y="5739"/>
                </a:lnTo>
                <a:cubicBezTo>
                  <a:pt x="1386" y="5717"/>
                  <a:pt x="1251" y="5707"/>
                  <a:pt x="1246" y="5712"/>
                </a:cubicBezTo>
                <a:cubicBezTo>
                  <a:pt x="1241" y="5717"/>
                  <a:pt x="1181" y="5848"/>
                  <a:pt x="1111" y="6000"/>
                </a:cubicBezTo>
                <a:lnTo>
                  <a:pt x="518" y="7483"/>
                </a:lnTo>
                <a:cubicBezTo>
                  <a:pt x="464" y="7640"/>
                  <a:pt x="420" y="7776"/>
                  <a:pt x="415" y="7781"/>
                </a:cubicBezTo>
                <a:cubicBezTo>
                  <a:pt x="415" y="7792"/>
                  <a:pt x="523" y="7874"/>
                  <a:pt x="658" y="7966"/>
                </a:cubicBezTo>
                <a:lnTo>
                  <a:pt x="1381" y="8454"/>
                </a:lnTo>
                <a:cubicBezTo>
                  <a:pt x="1516" y="8546"/>
                  <a:pt x="1602" y="8752"/>
                  <a:pt x="1570" y="8914"/>
                </a:cubicBezTo>
                <a:lnTo>
                  <a:pt x="1420" y="9944"/>
                </a:lnTo>
                <a:cubicBezTo>
                  <a:pt x="1404" y="10106"/>
                  <a:pt x="1263" y="10291"/>
                  <a:pt x="1106" y="10345"/>
                </a:cubicBezTo>
                <a:lnTo>
                  <a:pt x="280" y="10648"/>
                </a:lnTo>
                <a:cubicBezTo>
                  <a:pt x="123" y="10702"/>
                  <a:pt x="0" y="10758"/>
                  <a:pt x="0" y="10769"/>
                </a:cubicBezTo>
                <a:cubicBezTo>
                  <a:pt x="0" y="10779"/>
                  <a:pt x="6" y="10919"/>
                  <a:pt x="17" y="11082"/>
                </a:cubicBezTo>
                <a:lnTo>
                  <a:pt x="167" y="12626"/>
                </a:lnTo>
                <a:cubicBezTo>
                  <a:pt x="194" y="12789"/>
                  <a:pt x="210" y="12930"/>
                  <a:pt x="216" y="12941"/>
                </a:cubicBezTo>
                <a:cubicBezTo>
                  <a:pt x="216" y="12952"/>
                  <a:pt x="350" y="12974"/>
                  <a:pt x="518" y="12990"/>
                </a:cubicBezTo>
                <a:lnTo>
                  <a:pt x="1354" y="13082"/>
                </a:lnTo>
                <a:cubicBezTo>
                  <a:pt x="1516" y="13098"/>
                  <a:pt x="1688" y="13245"/>
                  <a:pt x="1737" y="13402"/>
                </a:cubicBezTo>
                <a:lnTo>
                  <a:pt x="2121" y="14501"/>
                </a:lnTo>
                <a:cubicBezTo>
                  <a:pt x="2181" y="14653"/>
                  <a:pt x="2142" y="14881"/>
                  <a:pt x="2028" y="15000"/>
                </a:cubicBezTo>
                <a:lnTo>
                  <a:pt x="1457" y="15624"/>
                </a:lnTo>
                <a:cubicBezTo>
                  <a:pt x="1349" y="15743"/>
                  <a:pt x="1258" y="15850"/>
                  <a:pt x="1263" y="15856"/>
                </a:cubicBezTo>
                <a:cubicBezTo>
                  <a:pt x="1268" y="15861"/>
                  <a:pt x="1338" y="15986"/>
                  <a:pt x="1425" y="16127"/>
                </a:cubicBezTo>
                <a:lnTo>
                  <a:pt x="2256" y="17380"/>
                </a:lnTo>
                <a:cubicBezTo>
                  <a:pt x="2353" y="17510"/>
                  <a:pt x="2440" y="17623"/>
                  <a:pt x="2445" y="17634"/>
                </a:cubicBezTo>
                <a:cubicBezTo>
                  <a:pt x="2450" y="17639"/>
                  <a:pt x="2579" y="17595"/>
                  <a:pt x="2730" y="17535"/>
                </a:cubicBezTo>
                <a:lnTo>
                  <a:pt x="3490" y="17232"/>
                </a:lnTo>
                <a:cubicBezTo>
                  <a:pt x="3641" y="17173"/>
                  <a:pt x="3863" y="17216"/>
                  <a:pt x="3976" y="17336"/>
                </a:cubicBezTo>
                <a:lnTo>
                  <a:pt x="4905" y="18192"/>
                </a:lnTo>
                <a:cubicBezTo>
                  <a:pt x="5029" y="18295"/>
                  <a:pt x="5100" y="18511"/>
                  <a:pt x="5062" y="18673"/>
                </a:cubicBezTo>
                <a:lnTo>
                  <a:pt x="4851" y="19476"/>
                </a:lnTo>
                <a:cubicBezTo>
                  <a:pt x="4808" y="19633"/>
                  <a:pt x="4780" y="19769"/>
                  <a:pt x="4785" y="19774"/>
                </a:cubicBezTo>
                <a:cubicBezTo>
                  <a:pt x="4791" y="19780"/>
                  <a:pt x="4915" y="19850"/>
                  <a:pt x="5055" y="19937"/>
                </a:cubicBezTo>
                <a:lnTo>
                  <a:pt x="6345" y="20631"/>
                </a:lnTo>
                <a:cubicBezTo>
                  <a:pt x="6491" y="20701"/>
                  <a:pt x="6621" y="20761"/>
                  <a:pt x="6632" y="20766"/>
                </a:cubicBezTo>
                <a:cubicBezTo>
                  <a:pt x="6637" y="20772"/>
                  <a:pt x="6735" y="20668"/>
                  <a:pt x="6843" y="20543"/>
                </a:cubicBezTo>
                <a:lnTo>
                  <a:pt x="7370" y="19932"/>
                </a:lnTo>
                <a:cubicBezTo>
                  <a:pt x="7478" y="19807"/>
                  <a:pt x="7694" y="19742"/>
                  <a:pt x="7851" y="19791"/>
                </a:cubicBezTo>
                <a:lnTo>
                  <a:pt x="9136" y="20116"/>
                </a:lnTo>
                <a:cubicBezTo>
                  <a:pt x="9298" y="20149"/>
                  <a:pt x="9459" y="20306"/>
                  <a:pt x="9497" y="20468"/>
                </a:cubicBezTo>
                <a:lnTo>
                  <a:pt x="9680" y="21259"/>
                </a:lnTo>
                <a:cubicBezTo>
                  <a:pt x="9718" y="21422"/>
                  <a:pt x="9756" y="21552"/>
                  <a:pt x="9761" y="21552"/>
                </a:cubicBezTo>
                <a:cubicBezTo>
                  <a:pt x="9767" y="21552"/>
                  <a:pt x="9911" y="21562"/>
                  <a:pt x="10073" y="21573"/>
                </a:cubicBezTo>
                <a:lnTo>
                  <a:pt x="10500" y="21595"/>
                </a:lnTo>
                <a:cubicBezTo>
                  <a:pt x="10662" y="21600"/>
                  <a:pt x="10931" y="21600"/>
                  <a:pt x="11098" y="21595"/>
                </a:cubicBezTo>
                <a:lnTo>
                  <a:pt x="11525" y="21573"/>
                </a:lnTo>
                <a:cubicBezTo>
                  <a:pt x="11687" y="21562"/>
                  <a:pt x="11828" y="21552"/>
                  <a:pt x="11839" y="21552"/>
                </a:cubicBezTo>
                <a:cubicBezTo>
                  <a:pt x="11849" y="21552"/>
                  <a:pt x="11882" y="21416"/>
                  <a:pt x="11920" y="21259"/>
                </a:cubicBezTo>
                <a:lnTo>
                  <a:pt x="12103" y="20468"/>
                </a:lnTo>
                <a:cubicBezTo>
                  <a:pt x="12141" y="20306"/>
                  <a:pt x="12302" y="20149"/>
                  <a:pt x="12464" y="20116"/>
                </a:cubicBezTo>
                <a:lnTo>
                  <a:pt x="13749" y="19791"/>
                </a:lnTo>
                <a:cubicBezTo>
                  <a:pt x="13906" y="19742"/>
                  <a:pt x="14120" y="19807"/>
                  <a:pt x="14228" y="19932"/>
                </a:cubicBezTo>
                <a:lnTo>
                  <a:pt x="14757" y="20543"/>
                </a:lnTo>
                <a:cubicBezTo>
                  <a:pt x="14865" y="20668"/>
                  <a:pt x="14957" y="20767"/>
                  <a:pt x="14968" y="20766"/>
                </a:cubicBezTo>
                <a:cubicBezTo>
                  <a:pt x="14974" y="20761"/>
                  <a:pt x="15102" y="20701"/>
                  <a:pt x="15253" y="20631"/>
                </a:cubicBezTo>
                <a:lnTo>
                  <a:pt x="16543" y="19937"/>
                </a:lnTo>
                <a:cubicBezTo>
                  <a:pt x="16683" y="19850"/>
                  <a:pt x="16802" y="19780"/>
                  <a:pt x="16813" y="19774"/>
                </a:cubicBezTo>
                <a:cubicBezTo>
                  <a:pt x="16818" y="19769"/>
                  <a:pt x="16792" y="19633"/>
                  <a:pt x="16749" y="19476"/>
                </a:cubicBezTo>
                <a:lnTo>
                  <a:pt x="16538" y="18673"/>
                </a:lnTo>
                <a:cubicBezTo>
                  <a:pt x="16495" y="18516"/>
                  <a:pt x="16565" y="18301"/>
                  <a:pt x="16695" y="18192"/>
                </a:cubicBezTo>
                <a:lnTo>
                  <a:pt x="17622" y="17336"/>
                </a:lnTo>
                <a:cubicBezTo>
                  <a:pt x="17736" y="17216"/>
                  <a:pt x="17957" y="17173"/>
                  <a:pt x="18108" y="17232"/>
                </a:cubicBezTo>
                <a:lnTo>
                  <a:pt x="18868" y="17535"/>
                </a:lnTo>
                <a:cubicBezTo>
                  <a:pt x="19019" y="17595"/>
                  <a:pt x="19150" y="17639"/>
                  <a:pt x="19155" y="17634"/>
                </a:cubicBezTo>
                <a:cubicBezTo>
                  <a:pt x="19160" y="17628"/>
                  <a:pt x="19247" y="17515"/>
                  <a:pt x="19344" y="17380"/>
                </a:cubicBezTo>
                <a:lnTo>
                  <a:pt x="20175" y="16127"/>
                </a:lnTo>
                <a:cubicBezTo>
                  <a:pt x="20262" y="15986"/>
                  <a:pt x="20332" y="15861"/>
                  <a:pt x="20337" y="15856"/>
                </a:cubicBezTo>
                <a:cubicBezTo>
                  <a:pt x="20342" y="15850"/>
                  <a:pt x="20256" y="15743"/>
                  <a:pt x="20143" y="15624"/>
                </a:cubicBezTo>
                <a:lnTo>
                  <a:pt x="19570" y="14989"/>
                </a:lnTo>
                <a:cubicBezTo>
                  <a:pt x="19462" y="14869"/>
                  <a:pt x="19419" y="14642"/>
                  <a:pt x="19479" y="14491"/>
                </a:cubicBezTo>
                <a:lnTo>
                  <a:pt x="19862" y="13390"/>
                </a:lnTo>
                <a:cubicBezTo>
                  <a:pt x="19910" y="13233"/>
                  <a:pt x="20082" y="13088"/>
                  <a:pt x="20244" y="13072"/>
                </a:cubicBezTo>
                <a:lnTo>
                  <a:pt x="21081" y="12978"/>
                </a:lnTo>
                <a:cubicBezTo>
                  <a:pt x="21243" y="12962"/>
                  <a:pt x="21379" y="12940"/>
                  <a:pt x="21384" y="12929"/>
                </a:cubicBezTo>
                <a:cubicBezTo>
                  <a:pt x="21384" y="12918"/>
                  <a:pt x="21404" y="12784"/>
                  <a:pt x="21431" y="12616"/>
                </a:cubicBezTo>
                <a:lnTo>
                  <a:pt x="21583" y="11072"/>
                </a:lnTo>
                <a:cubicBezTo>
                  <a:pt x="21594" y="10909"/>
                  <a:pt x="21600" y="10767"/>
                  <a:pt x="21600" y="10757"/>
                </a:cubicBezTo>
                <a:cubicBezTo>
                  <a:pt x="21584" y="10757"/>
                  <a:pt x="21460" y="10702"/>
                  <a:pt x="21303" y="10648"/>
                </a:cubicBezTo>
                <a:lnTo>
                  <a:pt x="20477" y="10345"/>
                </a:lnTo>
                <a:cubicBezTo>
                  <a:pt x="20321" y="10291"/>
                  <a:pt x="20180" y="10106"/>
                  <a:pt x="20163" y="9944"/>
                </a:cubicBezTo>
                <a:lnTo>
                  <a:pt x="20013" y="8914"/>
                </a:lnTo>
                <a:cubicBezTo>
                  <a:pt x="19981" y="8752"/>
                  <a:pt x="20067" y="8546"/>
                  <a:pt x="20202" y="8454"/>
                </a:cubicBezTo>
                <a:lnTo>
                  <a:pt x="20926" y="7966"/>
                </a:lnTo>
                <a:cubicBezTo>
                  <a:pt x="21060" y="7874"/>
                  <a:pt x="21174" y="7792"/>
                  <a:pt x="21168" y="7781"/>
                </a:cubicBezTo>
                <a:cubicBezTo>
                  <a:pt x="21168" y="7770"/>
                  <a:pt x="21119" y="7640"/>
                  <a:pt x="21065" y="7483"/>
                </a:cubicBezTo>
                <a:lnTo>
                  <a:pt x="20472" y="6000"/>
                </a:lnTo>
                <a:cubicBezTo>
                  <a:pt x="20402" y="5848"/>
                  <a:pt x="20342" y="5723"/>
                  <a:pt x="20337" y="5712"/>
                </a:cubicBezTo>
                <a:cubicBezTo>
                  <a:pt x="20332" y="5701"/>
                  <a:pt x="20197" y="5717"/>
                  <a:pt x="20035" y="5739"/>
                </a:cubicBezTo>
                <a:lnTo>
                  <a:pt x="19133" y="5858"/>
                </a:lnTo>
                <a:cubicBezTo>
                  <a:pt x="18971" y="5879"/>
                  <a:pt x="18761" y="5788"/>
                  <a:pt x="18674" y="5648"/>
                </a:cubicBezTo>
                <a:lnTo>
                  <a:pt x="18135" y="4899"/>
                </a:lnTo>
                <a:cubicBezTo>
                  <a:pt x="18032" y="4769"/>
                  <a:pt x="18017" y="4548"/>
                  <a:pt x="18093" y="4401"/>
                </a:cubicBezTo>
                <a:lnTo>
                  <a:pt x="18518" y="3609"/>
                </a:lnTo>
                <a:cubicBezTo>
                  <a:pt x="18593" y="3462"/>
                  <a:pt x="18653" y="3338"/>
                  <a:pt x="18647" y="3333"/>
                </a:cubicBezTo>
                <a:cubicBezTo>
                  <a:pt x="18642" y="3327"/>
                  <a:pt x="18540" y="3230"/>
                  <a:pt x="18422" y="3116"/>
                </a:cubicBezTo>
                <a:lnTo>
                  <a:pt x="17186" y="2044"/>
                </a:lnTo>
                <a:cubicBezTo>
                  <a:pt x="17056" y="1941"/>
                  <a:pt x="16943" y="1853"/>
                  <a:pt x="16938" y="1848"/>
                </a:cubicBezTo>
                <a:cubicBezTo>
                  <a:pt x="16932" y="1842"/>
                  <a:pt x="16813" y="1918"/>
                  <a:pt x="16683" y="2010"/>
                </a:cubicBezTo>
                <a:lnTo>
                  <a:pt x="15934" y="2547"/>
                </a:lnTo>
                <a:cubicBezTo>
                  <a:pt x="15800" y="2644"/>
                  <a:pt x="15572" y="2655"/>
                  <a:pt x="15432" y="2574"/>
                </a:cubicBezTo>
                <a:lnTo>
                  <a:pt x="14682" y="2190"/>
                </a:lnTo>
                <a:cubicBezTo>
                  <a:pt x="14531" y="2119"/>
                  <a:pt x="14411" y="1929"/>
                  <a:pt x="14417" y="1761"/>
                </a:cubicBezTo>
                <a:lnTo>
                  <a:pt x="14429" y="840"/>
                </a:lnTo>
                <a:cubicBezTo>
                  <a:pt x="14429" y="677"/>
                  <a:pt x="14428" y="537"/>
                  <a:pt x="14417" y="537"/>
                </a:cubicBezTo>
                <a:cubicBezTo>
                  <a:pt x="14411" y="531"/>
                  <a:pt x="14272" y="494"/>
                  <a:pt x="14115" y="445"/>
                </a:cubicBezTo>
                <a:lnTo>
                  <a:pt x="12508" y="54"/>
                </a:lnTo>
                <a:cubicBezTo>
                  <a:pt x="12346" y="22"/>
                  <a:pt x="12205" y="0"/>
                  <a:pt x="12200" y="0"/>
                </a:cubicBezTo>
                <a:cubicBezTo>
                  <a:pt x="12189" y="0"/>
                  <a:pt x="12125" y="120"/>
                  <a:pt x="12049" y="266"/>
                </a:cubicBezTo>
                <a:lnTo>
                  <a:pt x="11628" y="1096"/>
                </a:lnTo>
                <a:cubicBezTo>
                  <a:pt x="11552" y="1242"/>
                  <a:pt x="11358" y="1355"/>
                  <a:pt x="11196" y="1350"/>
                </a:cubicBezTo>
                <a:lnTo>
                  <a:pt x="10387" y="1350"/>
                </a:lnTo>
                <a:cubicBezTo>
                  <a:pt x="10225" y="1355"/>
                  <a:pt x="10025" y="1242"/>
                  <a:pt x="9955" y="1096"/>
                </a:cubicBezTo>
                <a:lnTo>
                  <a:pt x="9534" y="266"/>
                </a:lnTo>
                <a:cubicBezTo>
                  <a:pt x="9458" y="120"/>
                  <a:pt x="9394" y="0"/>
                  <a:pt x="9384" y="0"/>
                </a:cubicBezTo>
                <a:close/>
                <a:moveTo>
                  <a:pt x="10792" y="5820"/>
                </a:moveTo>
                <a:cubicBezTo>
                  <a:pt x="13533" y="5820"/>
                  <a:pt x="15761" y="8053"/>
                  <a:pt x="15761" y="10811"/>
                </a:cubicBezTo>
                <a:cubicBezTo>
                  <a:pt x="15761" y="13569"/>
                  <a:pt x="13533" y="15801"/>
                  <a:pt x="10792" y="15801"/>
                </a:cubicBezTo>
                <a:cubicBezTo>
                  <a:pt x="8051" y="15801"/>
                  <a:pt x="5822" y="13569"/>
                  <a:pt x="5822" y="10811"/>
                </a:cubicBezTo>
                <a:cubicBezTo>
                  <a:pt x="5822" y="8053"/>
                  <a:pt x="8045" y="5820"/>
                  <a:pt x="10792" y="5820"/>
                </a:cubicBezTo>
                <a:close/>
                <a:moveTo>
                  <a:pt x="10792" y="7592"/>
                </a:moveTo>
                <a:cubicBezTo>
                  <a:pt x="9016" y="7592"/>
                  <a:pt x="7581" y="9033"/>
                  <a:pt x="7581" y="10816"/>
                </a:cubicBezTo>
                <a:cubicBezTo>
                  <a:pt x="7581" y="12593"/>
                  <a:pt x="9016" y="14040"/>
                  <a:pt x="10792" y="14040"/>
                </a:cubicBezTo>
                <a:cubicBezTo>
                  <a:pt x="12567" y="14040"/>
                  <a:pt x="14002" y="12599"/>
                  <a:pt x="14002" y="10816"/>
                </a:cubicBezTo>
                <a:cubicBezTo>
                  <a:pt x="14002" y="9033"/>
                  <a:pt x="12567" y="7592"/>
                  <a:pt x="10792" y="7592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onfidence Barri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Confidence Barriers </a:t>
            </a:r>
          </a:p>
        </p:txBody>
      </p:sp>
      <p:sp>
        <p:nvSpPr>
          <p:cNvPr id="229" name="Outcome orientation (things we have NO control over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3200"/>
              </a:spcBef>
              <a:defRPr sz="3320"/>
            </a:pPr>
            <a:r>
              <a:t>Outcome orientation (things we have NO control over)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What others think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Winning losing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Results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College offers</a:t>
            </a:r>
          </a:p>
          <a:p>
            <a:pPr marL="527050" indent="-527050" defTabSz="685165">
              <a:spcBef>
                <a:spcPts val="3200"/>
              </a:spcBef>
              <a:defRPr sz="3320"/>
            </a:pPr>
            <a:r>
              <a:t>Comparison 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What others think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Being better than someone else 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Negative self talk </a:t>
            </a:r>
          </a:p>
        </p:txBody>
      </p:sp>
      <p:sp>
        <p:nvSpPr>
          <p:cNvPr id="230" name="Line"/>
          <p:cNvSpPr/>
          <p:nvPr/>
        </p:nvSpPr>
        <p:spPr>
          <a:xfrm flipV="1">
            <a:off x="14936014" y="2265635"/>
            <a:ext cx="1" cy="6611670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1" name="Line"/>
          <p:cNvSpPr/>
          <p:nvPr/>
        </p:nvSpPr>
        <p:spPr>
          <a:xfrm>
            <a:off x="14944531" y="8885820"/>
            <a:ext cx="7624170" cy="1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2" name="Rectangle"/>
          <p:cNvSpPr/>
          <p:nvPr/>
        </p:nvSpPr>
        <p:spPr>
          <a:xfrm>
            <a:off x="18848220" y="2775478"/>
            <a:ext cx="543395" cy="5865394"/>
          </a:xfrm>
          <a:prstGeom prst="rect">
            <a:avLst/>
          </a:prstGeom>
          <a:solidFill>
            <a:srgbClr val="83878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3" name="Line"/>
          <p:cNvSpPr/>
          <p:nvPr/>
        </p:nvSpPr>
        <p:spPr>
          <a:xfrm flipV="1">
            <a:off x="15075610" y="8176545"/>
            <a:ext cx="1270001" cy="611856"/>
          </a:xfrm>
          <a:prstGeom prst="line">
            <a:avLst/>
          </a:prstGeom>
          <a:ln w="508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4" name="Line"/>
          <p:cNvSpPr/>
          <p:nvPr/>
        </p:nvSpPr>
        <p:spPr>
          <a:xfrm flipV="1">
            <a:off x="16363753" y="6979593"/>
            <a:ext cx="519873" cy="1153814"/>
          </a:xfrm>
          <a:prstGeom prst="line">
            <a:avLst/>
          </a:prstGeom>
          <a:ln w="508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5" name="Line"/>
          <p:cNvSpPr/>
          <p:nvPr/>
        </p:nvSpPr>
        <p:spPr>
          <a:xfrm flipV="1">
            <a:off x="16908779" y="6360408"/>
            <a:ext cx="1270001" cy="611856"/>
          </a:xfrm>
          <a:prstGeom prst="line">
            <a:avLst/>
          </a:prstGeom>
          <a:ln w="508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6" name="Line"/>
          <p:cNvSpPr/>
          <p:nvPr/>
        </p:nvSpPr>
        <p:spPr>
          <a:xfrm flipV="1">
            <a:off x="18121615" y="5036506"/>
            <a:ext cx="519834" cy="1343338"/>
          </a:xfrm>
          <a:prstGeom prst="line">
            <a:avLst/>
          </a:prstGeom>
          <a:ln w="508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37" name="Outcomes"/>
          <p:cNvSpPr txBox="1"/>
          <p:nvPr/>
        </p:nvSpPr>
        <p:spPr>
          <a:xfrm>
            <a:off x="18885354" y="9238719"/>
            <a:ext cx="229423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Outcomes</a:t>
            </a:r>
          </a:p>
        </p:txBody>
      </p:sp>
      <p:sp>
        <p:nvSpPr>
          <p:cNvPr id="238" name="Comparison"/>
          <p:cNvSpPr txBox="1"/>
          <p:nvPr/>
        </p:nvSpPr>
        <p:spPr>
          <a:xfrm>
            <a:off x="18885354" y="10146349"/>
            <a:ext cx="2686508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Comparison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Engineering High Performa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Engineering High Performance </a:t>
            </a:r>
          </a:p>
        </p:txBody>
      </p:sp>
      <p:sp>
        <p:nvSpPr>
          <p:cNvPr id="241" name="Condition the mind…"/>
          <p:cNvSpPr txBox="1"/>
          <p:nvPr>
            <p:ph type="body" sz="half" idx="1"/>
          </p:nvPr>
        </p:nvSpPr>
        <p:spPr>
          <a:xfrm>
            <a:off x="762000" y="3886200"/>
            <a:ext cx="11811000" cy="8585200"/>
          </a:xfrm>
          <a:prstGeom prst="rect">
            <a:avLst/>
          </a:prstGeom>
        </p:spPr>
        <p:txBody>
          <a:bodyPr/>
          <a:lstStyle/>
          <a:p>
            <a:pPr/>
            <a:r>
              <a:t>Condition the mind</a:t>
            </a:r>
          </a:p>
          <a:p>
            <a:pPr/>
            <a:r>
              <a:t>Program the mind for high performance</a:t>
            </a:r>
          </a:p>
          <a:p>
            <a:pPr/>
            <a:r>
              <a:t>Confidence is a SKILL </a:t>
            </a:r>
          </a:p>
          <a:p>
            <a:pPr/>
            <a:r>
              <a:t>Trying to improve the behavior without improving the thought - uphill battle</a:t>
            </a:r>
          </a:p>
          <a:p>
            <a:pPr/>
            <a:r>
              <a:t>Mental leads the physical </a:t>
            </a:r>
          </a:p>
          <a:p>
            <a:pPr/>
            <a:r>
              <a:t>Train the mind like you train the body - </a:t>
            </a:r>
          </a:p>
        </p:txBody>
      </p:sp>
      <p:sp>
        <p:nvSpPr>
          <p:cNvPr id="242" name="Gear"/>
          <p:cNvSpPr/>
          <p:nvPr/>
        </p:nvSpPr>
        <p:spPr>
          <a:xfrm rot="960000">
            <a:off x="17765622" y="4632399"/>
            <a:ext cx="5161414" cy="5162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fill="norm" stroke="1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51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43" name="Gear"/>
          <p:cNvSpPr/>
          <p:nvPr/>
        </p:nvSpPr>
        <p:spPr>
          <a:xfrm>
            <a:off x="12845204" y="3079780"/>
            <a:ext cx="5161414" cy="51624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555" fill="norm" stroke="1" extrusionOk="0">
                <a:moveTo>
                  <a:pt x="12837" y="2"/>
                </a:moveTo>
                <a:cubicBezTo>
                  <a:pt x="12731" y="-11"/>
                  <a:pt x="12661" y="38"/>
                  <a:pt x="12588" y="172"/>
                </a:cubicBezTo>
                <a:cubicBezTo>
                  <a:pt x="12292" y="721"/>
                  <a:pt x="11969" y="1258"/>
                  <a:pt x="11661" y="1801"/>
                </a:cubicBezTo>
                <a:cubicBezTo>
                  <a:pt x="11547" y="2001"/>
                  <a:pt x="11418" y="2099"/>
                  <a:pt x="11153" y="2073"/>
                </a:cubicBezTo>
                <a:cubicBezTo>
                  <a:pt x="10691" y="2028"/>
                  <a:pt x="10220" y="2032"/>
                  <a:pt x="9759" y="2112"/>
                </a:cubicBezTo>
                <a:cubicBezTo>
                  <a:pt x="9550" y="2148"/>
                  <a:pt x="9432" y="2095"/>
                  <a:pt x="9318" y="1917"/>
                </a:cubicBezTo>
                <a:cubicBezTo>
                  <a:pt x="8969" y="1370"/>
                  <a:pt x="8594" y="841"/>
                  <a:pt x="8243" y="295"/>
                </a:cubicBezTo>
                <a:cubicBezTo>
                  <a:pt x="8145" y="142"/>
                  <a:pt x="8068" y="122"/>
                  <a:pt x="7905" y="198"/>
                </a:cubicBezTo>
                <a:cubicBezTo>
                  <a:pt x="6845" y="688"/>
                  <a:pt x="5781" y="1174"/>
                  <a:pt x="4712" y="1644"/>
                </a:cubicBezTo>
                <a:cubicBezTo>
                  <a:pt x="4517" y="1730"/>
                  <a:pt x="4517" y="1820"/>
                  <a:pt x="4567" y="1996"/>
                </a:cubicBezTo>
                <a:cubicBezTo>
                  <a:pt x="4742" y="2608"/>
                  <a:pt x="4890" y="3227"/>
                  <a:pt x="5065" y="3839"/>
                </a:cubicBezTo>
                <a:cubicBezTo>
                  <a:pt x="5122" y="4038"/>
                  <a:pt x="5098" y="4170"/>
                  <a:pt x="4932" y="4306"/>
                </a:cubicBezTo>
                <a:cubicBezTo>
                  <a:pt x="4561" y="4610"/>
                  <a:pt x="4227" y="4959"/>
                  <a:pt x="3950" y="5348"/>
                </a:cubicBezTo>
                <a:cubicBezTo>
                  <a:pt x="3802" y="5555"/>
                  <a:pt x="3648" y="5573"/>
                  <a:pt x="3439" y="5530"/>
                </a:cubicBezTo>
                <a:cubicBezTo>
                  <a:pt x="2827" y="5405"/>
                  <a:pt x="2213" y="5295"/>
                  <a:pt x="1605" y="5156"/>
                </a:cubicBezTo>
                <a:cubicBezTo>
                  <a:pt x="1409" y="5111"/>
                  <a:pt x="1325" y="5153"/>
                  <a:pt x="1257" y="5338"/>
                </a:cubicBezTo>
                <a:cubicBezTo>
                  <a:pt x="856" y="6423"/>
                  <a:pt x="449" y="7506"/>
                  <a:pt x="35" y="8586"/>
                </a:cubicBezTo>
                <a:cubicBezTo>
                  <a:pt x="-34" y="8767"/>
                  <a:pt x="-6" y="8857"/>
                  <a:pt x="173" y="8954"/>
                </a:cubicBezTo>
                <a:cubicBezTo>
                  <a:pt x="722" y="9251"/>
                  <a:pt x="1256" y="9574"/>
                  <a:pt x="1798" y="9882"/>
                </a:cubicBezTo>
                <a:cubicBezTo>
                  <a:pt x="2001" y="9997"/>
                  <a:pt x="2093" y="10127"/>
                  <a:pt x="2064" y="10392"/>
                </a:cubicBezTo>
                <a:cubicBezTo>
                  <a:pt x="2014" y="10855"/>
                  <a:pt x="2039" y="11326"/>
                  <a:pt x="2116" y="11788"/>
                </a:cubicBezTo>
                <a:cubicBezTo>
                  <a:pt x="2151" y="11998"/>
                  <a:pt x="2089" y="12115"/>
                  <a:pt x="1913" y="12228"/>
                </a:cubicBezTo>
                <a:cubicBezTo>
                  <a:pt x="1367" y="12578"/>
                  <a:pt x="837" y="12953"/>
                  <a:pt x="291" y="13303"/>
                </a:cubicBezTo>
                <a:cubicBezTo>
                  <a:pt x="136" y="13403"/>
                  <a:pt x="124" y="13482"/>
                  <a:pt x="199" y="13643"/>
                </a:cubicBezTo>
                <a:cubicBezTo>
                  <a:pt x="688" y="14705"/>
                  <a:pt x="1172" y="15768"/>
                  <a:pt x="1642" y="16837"/>
                </a:cubicBezTo>
                <a:cubicBezTo>
                  <a:pt x="1728" y="17034"/>
                  <a:pt x="1818" y="17032"/>
                  <a:pt x="1994" y="16982"/>
                </a:cubicBezTo>
                <a:cubicBezTo>
                  <a:pt x="2605" y="16807"/>
                  <a:pt x="3223" y="16651"/>
                  <a:pt x="3839" y="16489"/>
                </a:cubicBezTo>
                <a:cubicBezTo>
                  <a:pt x="3930" y="16465"/>
                  <a:pt x="4023" y="16451"/>
                  <a:pt x="4118" y="16432"/>
                </a:cubicBezTo>
                <a:cubicBezTo>
                  <a:pt x="4164" y="16485"/>
                  <a:pt x="4202" y="16532"/>
                  <a:pt x="4241" y="16576"/>
                </a:cubicBezTo>
                <a:cubicBezTo>
                  <a:pt x="4568" y="16944"/>
                  <a:pt x="4922" y="17287"/>
                  <a:pt x="5319" y="17573"/>
                </a:cubicBezTo>
                <a:cubicBezTo>
                  <a:pt x="5534" y="17728"/>
                  <a:pt x="5572" y="17885"/>
                  <a:pt x="5524" y="18114"/>
                </a:cubicBezTo>
                <a:cubicBezTo>
                  <a:pt x="5398" y="18725"/>
                  <a:pt x="5287" y="19339"/>
                  <a:pt x="5149" y="19947"/>
                </a:cubicBezTo>
                <a:cubicBezTo>
                  <a:pt x="5105" y="20142"/>
                  <a:pt x="5145" y="20229"/>
                  <a:pt x="5331" y="20297"/>
                </a:cubicBezTo>
                <a:cubicBezTo>
                  <a:pt x="6415" y="20698"/>
                  <a:pt x="7497" y="21106"/>
                  <a:pt x="8576" y="21520"/>
                </a:cubicBezTo>
                <a:cubicBezTo>
                  <a:pt x="8757" y="21589"/>
                  <a:pt x="8847" y="21563"/>
                  <a:pt x="8944" y="21383"/>
                </a:cubicBezTo>
                <a:cubicBezTo>
                  <a:pt x="9241" y="20834"/>
                  <a:pt x="9562" y="20299"/>
                  <a:pt x="9871" y="19757"/>
                </a:cubicBezTo>
                <a:cubicBezTo>
                  <a:pt x="9985" y="19558"/>
                  <a:pt x="10110" y="19452"/>
                  <a:pt x="10378" y="19481"/>
                </a:cubicBezTo>
                <a:cubicBezTo>
                  <a:pt x="10828" y="19528"/>
                  <a:pt x="11291" y="19534"/>
                  <a:pt x="11737" y="19445"/>
                </a:cubicBezTo>
                <a:cubicBezTo>
                  <a:pt x="12009" y="19391"/>
                  <a:pt x="12126" y="19505"/>
                  <a:pt x="12252" y="19698"/>
                </a:cubicBezTo>
                <a:cubicBezTo>
                  <a:pt x="12593" y="20221"/>
                  <a:pt x="12952" y="20733"/>
                  <a:pt x="13290" y="21259"/>
                </a:cubicBezTo>
                <a:cubicBezTo>
                  <a:pt x="13387" y="21411"/>
                  <a:pt x="13463" y="21432"/>
                  <a:pt x="13628" y="21356"/>
                </a:cubicBezTo>
                <a:cubicBezTo>
                  <a:pt x="14687" y="20866"/>
                  <a:pt x="15750" y="20382"/>
                  <a:pt x="16819" y="19912"/>
                </a:cubicBezTo>
                <a:cubicBezTo>
                  <a:pt x="17012" y="19827"/>
                  <a:pt x="17018" y="19738"/>
                  <a:pt x="16967" y="19560"/>
                </a:cubicBezTo>
                <a:cubicBezTo>
                  <a:pt x="16791" y="18948"/>
                  <a:pt x="16644" y="18329"/>
                  <a:pt x="16469" y="17716"/>
                </a:cubicBezTo>
                <a:cubicBezTo>
                  <a:pt x="16412" y="17519"/>
                  <a:pt x="16433" y="17386"/>
                  <a:pt x="16600" y="17250"/>
                </a:cubicBezTo>
                <a:cubicBezTo>
                  <a:pt x="16971" y="16946"/>
                  <a:pt x="17305" y="16598"/>
                  <a:pt x="17584" y="16209"/>
                </a:cubicBezTo>
                <a:cubicBezTo>
                  <a:pt x="17730" y="16006"/>
                  <a:pt x="17880" y="15980"/>
                  <a:pt x="18092" y="16024"/>
                </a:cubicBezTo>
                <a:cubicBezTo>
                  <a:pt x="18703" y="16151"/>
                  <a:pt x="19318" y="16260"/>
                  <a:pt x="19926" y="16398"/>
                </a:cubicBezTo>
                <a:cubicBezTo>
                  <a:pt x="20121" y="16442"/>
                  <a:pt x="20207" y="16404"/>
                  <a:pt x="20276" y="16218"/>
                </a:cubicBezTo>
                <a:cubicBezTo>
                  <a:pt x="20676" y="15133"/>
                  <a:pt x="21084" y="14050"/>
                  <a:pt x="21497" y="12970"/>
                </a:cubicBezTo>
                <a:cubicBezTo>
                  <a:pt x="21566" y="12790"/>
                  <a:pt x="21541" y="12697"/>
                  <a:pt x="21361" y="12600"/>
                </a:cubicBezTo>
                <a:cubicBezTo>
                  <a:pt x="20812" y="12303"/>
                  <a:pt x="20278" y="11982"/>
                  <a:pt x="19736" y="11674"/>
                </a:cubicBezTo>
                <a:cubicBezTo>
                  <a:pt x="19535" y="11559"/>
                  <a:pt x="19439" y="11431"/>
                  <a:pt x="19468" y="11163"/>
                </a:cubicBezTo>
                <a:cubicBezTo>
                  <a:pt x="19519" y="10701"/>
                  <a:pt x="19493" y="10230"/>
                  <a:pt x="19416" y="9768"/>
                </a:cubicBezTo>
                <a:cubicBezTo>
                  <a:pt x="19381" y="9559"/>
                  <a:pt x="19443" y="9442"/>
                  <a:pt x="19620" y="9328"/>
                </a:cubicBezTo>
                <a:cubicBezTo>
                  <a:pt x="20166" y="8978"/>
                  <a:pt x="20694" y="8603"/>
                  <a:pt x="21240" y="8252"/>
                </a:cubicBezTo>
                <a:cubicBezTo>
                  <a:pt x="21393" y="8154"/>
                  <a:pt x="21411" y="8075"/>
                  <a:pt x="21336" y="7912"/>
                </a:cubicBezTo>
                <a:cubicBezTo>
                  <a:pt x="20846" y="6851"/>
                  <a:pt x="20362" y="5788"/>
                  <a:pt x="19892" y="4718"/>
                </a:cubicBezTo>
                <a:cubicBezTo>
                  <a:pt x="19806" y="4523"/>
                  <a:pt x="19717" y="4523"/>
                  <a:pt x="19541" y="4574"/>
                </a:cubicBezTo>
                <a:cubicBezTo>
                  <a:pt x="18917" y="4751"/>
                  <a:pt x="18286" y="4905"/>
                  <a:pt x="17662" y="5080"/>
                </a:cubicBezTo>
                <a:cubicBezTo>
                  <a:pt x="17490" y="5129"/>
                  <a:pt x="17378" y="5103"/>
                  <a:pt x="17261" y="4959"/>
                </a:cubicBezTo>
                <a:cubicBezTo>
                  <a:pt x="16959" y="4585"/>
                  <a:pt x="16599" y="4263"/>
                  <a:pt x="16213" y="3983"/>
                </a:cubicBezTo>
                <a:cubicBezTo>
                  <a:pt x="16001" y="3828"/>
                  <a:pt x="15960" y="3672"/>
                  <a:pt x="16008" y="3442"/>
                </a:cubicBezTo>
                <a:cubicBezTo>
                  <a:pt x="16135" y="2831"/>
                  <a:pt x="16245" y="2217"/>
                  <a:pt x="16383" y="1609"/>
                </a:cubicBezTo>
                <a:cubicBezTo>
                  <a:pt x="16428" y="1413"/>
                  <a:pt x="16387" y="1327"/>
                  <a:pt x="16201" y="1258"/>
                </a:cubicBezTo>
                <a:cubicBezTo>
                  <a:pt x="15118" y="858"/>
                  <a:pt x="14036" y="450"/>
                  <a:pt x="12956" y="36"/>
                </a:cubicBezTo>
                <a:cubicBezTo>
                  <a:pt x="12911" y="19"/>
                  <a:pt x="12873" y="7"/>
                  <a:pt x="12837" y="2"/>
                </a:cubicBezTo>
                <a:close/>
                <a:moveTo>
                  <a:pt x="10766" y="5818"/>
                </a:moveTo>
                <a:cubicBezTo>
                  <a:pt x="13503" y="5818"/>
                  <a:pt x="15722" y="8039"/>
                  <a:pt x="15722" y="10778"/>
                </a:cubicBezTo>
                <a:cubicBezTo>
                  <a:pt x="15722" y="13517"/>
                  <a:pt x="13503" y="15738"/>
                  <a:pt x="10766" y="15738"/>
                </a:cubicBezTo>
                <a:cubicBezTo>
                  <a:pt x="8030" y="15738"/>
                  <a:pt x="5810" y="13517"/>
                  <a:pt x="5810" y="10778"/>
                </a:cubicBezTo>
                <a:cubicBezTo>
                  <a:pt x="5810" y="8039"/>
                  <a:pt x="8030" y="5818"/>
                  <a:pt x="10766" y="5818"/>
                </a:cubicBezTo>
                <a:close/>
              </a:path>
            </a:pathLst>
          </a:custGeom>
          <a:solidFill>
            <a:schemeClr val="accent4">
              <a:hueOff val="-667846"/>
              <a:satOff val="2144"/>
              <a:lumOff val="-5984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51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Law of attraction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Law of attraction</a:t>
            </a:r>
          </a:p>
        </p:txBody>
      </p:sp>
      <p:sp>
        <p:nvSpPr>
          <p:cNvPr id="246" name="(LPT) Low performance thoug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(LPT) Low performance thought</a:t>
            </a:r>
          </a:p>
        </p:txBody>
      </p:sp>
      <p:sp>
        <p:nvSpPr>
          <p:cNvPr id="247" name="CIRCUMSTANCE: Missing shots around the rim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71500" indent="-571500" defTabSz="742950">
              <a:spcBef>
                <a:spcPts val="3500"/>
              </a:spcBef>
              <a:defRPr sz="3600"/>
            </a:pPr>
            <a:r>
              <a:t>CIRCUMSTANCE: Missing shots around the rim.</a:t>
            </a:r>
          </a:p>
          <a:p>
            <a:pPr marL="571500" indent="-571500" defTabSz="742950">
              <a:spcBef>
                <a:spcPts val="3500"/>
              </a:spcBef>
              <a:defRPr sz="3600"/>
            </a:pPr>
            <a:r>
              <a:t>THOUGHT: I suck at finishing around the rim - If I go in there I am going to get stuffed - if I don’t figure this out, I am not going to get to play </a:t>
            </a:r>
          </a:p>
          <a:p>
            <a:pPr marL="571500" indent="-571500" defTabSz="742950">
              <a:spcBef>
                <a:spcPts val="3500"/>
              </a:spcBef>
              <a:defRPr sz="3600"/>
            </a:pPr>
            <a:r>
              <a:t>FEELING (EMOTION): Frustrated/ fear</a:t>
            </a:r>
          </a:p>
          <a:p>
            <a:pPr marL="571500" indent="-571500" defTabSz="742950">
              <a:spcBef>
                <a:spcPts val="3500"/>
              </a:spcBef>
              <a:defRPr sz="3600"/>
            </a:pPr>
            <a:r>
              <a:t>ACTION: Fade away, Avoid going to the rim, ruminate, get tentative, hesitate, avoid working on it, over think (turns to selfish play), body language shifts</a:t>
            </a:r>
          </a:p>
          <a:p>
            <a:pPr marL="571500" indent="-571500" defTabSz="742950">
              <a:spcBef>
                <a:spcPts val="3500"/>
              </a:spcBef>
              <a:defRPr sz="3600"/>
            </a:pPr>
            <a:r>
              <a:t>RESULT: Continue to miss shots at the rim (or not take any shots at the rim</a:t>
            </a:r>
          </a:p>
        </p:txBody>
      </p:sp>
      <p:grpSp>
        <p:nvGrpSpPr>
          <p:cNvPr id="256" name="Group"/>
          <p:cNvGrpSpPr/>
          <p:nvPr/>
        </p:nvGrpSpPr>
        <p:grpSpPr>
          <a:xfrm>
            <a:off x="13941240" y="3234969"/>
            <a:ext cx="7894426" cy="8278994"/>
            <a:chOff x="0" y="0"/>
            <a:chExt cx="7894424" cy="8278993"/>
          </a:xfrm>
        </p:grpSpPr>
        <p:sp>
          <p:nvSpPr>
            <p:cNvPr id="257" name="Connection Line"/>
            <p:cNvSpPr/>
            <p:nvPr/>
          </p:nvSpPr>
          <p:spPr>
            <a:xfrm>
              <a:off x="610353" y="1001429"/>
              <a:ext cx="2888513" cy="2909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0714" fill="norm" stroke="1" extrusionOk="0">
                  <a:moveTo>
                    <a:pt x="89" y="20714"/>
                  </a:moveTo>
                  <a:cubicBezTo>
                    <a:pt x="-874" y="5988"/>
                    <a:pt x="6005" y="-886"/>
                    <a:pt x="20726" y="91"/>
                  </a:cubicBezTo>
                </a:path>
              </a:pathLst>
            </a:custGeom>
            <a:noFill/>
            <a:ln w="762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58" name="Connection Line"/>
            <p:cNvSpPr/>
            <p:nvPr/>
          </p:nvSpPr>
          <p:spPr>
            <a:xfrm>
              <a:off x="4061389" y="1002087"/>
              <a:ext cx="2805052" cy="288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7" h="20731" fill="norm" stroke="1" extrusionOk="0">
                  <a:moveTo>
                    <a:pt x="20300" y="20731"/>
                  </a:moveTo>
                  <a:cubicBezTo>
                    <a:pt x="21600" y="6012"/>
                    <a:pt x="14833" y="-869"/>
                    <a:pt x="0" y="87"/>
                  </a:cubicBezTo>
                </a:path>
              </a:pathLst>
            </a:custGeom>
            <a:noFill/>
            <a:ln w="762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59" name="Connection Line"/>
            <p:cNvSpPr/>
            <p:nvPr/>
          </p:nvSpPr>
          <p:spPr>
            <a:xfrm>
              <a:off x="660013" y="4646685"/>
              <a:ext cx="2838853" cy="28399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8" h="20530" fill="norm" stroke="1" extrusionOk="0">
                  <a:moveTo>
                    <a:pt x="109" y="0"/>
                  </a:moveTo>
                  <a:cubicBezTo>
                    <a:pt x="-962" y="14802"/>
                    <a:pt x="5881" y="21600"/>
                    <a:pt x="20638" y="20393"/>
                  </a:cubicBezTo>
                </a:path>
              </a:pathLst>
            </a:custGeom>
            <a:noFill/>
            <a:ln w="762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60" name="Connection Line"/>
            <p:cNvSpPr/>
            <p:nvPr/>
          </p:nvSpPr>
          <p:spPr>
            <a:xfrm>
              <a:off x="4061389" y="4566847"/>
              <a:ext cx="2811173" cy="2910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0823" fill="norm" stroke="1" extrusionOk="0">
                  <a:moveTo>
                    <a:pt x="20284" y="0"/>
                  </a:moveTo>
                  <a:cubicBezTo>
                    <a:pt x="21600" y="14682"/>
                    <a:pt x="14839" y="21600"/>
                    <a:pt x="0" y="20754"/>
                  </a:cubicBezTo>
                </a:path>
              </a:pathLst>
            </a:custGeom>
            <a:noFill/>
            <a:ln w="762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252" name="Circumstance"/>
            <p:cNvSpPr txBox="1"/>
            <p:nvPr/>
          </p:nvSpPr>
          <p:spPr>
            <a:xfrm>
              <a:off x="2313770" y="-1"/>
              <a:ext cx="2998217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Circumstance </a:t>
              </a:r>
            </a:p>
          </p:txBody>
        </p:sp>
        <p:sp>
          <p:nvSpPr>
            <p:cNvPr id="253" name="Thought"/>
            <p:cNvSpPr txBox="1"/>
            <p:nvPr/>
          </p:nvSpPr>
          <p:spPr>
            <a:xfrm>
              <a:off x="5947895" y="3800053"/>
              <a:ext cx="1946530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Thought </a:t>
              </a:r>
            </a:p>
          </p:txBody>
        </p:sp>
        <p:sp>
          <p:nvSpPr>
            <p:cNvPr id="254" name="Feeling"/>
            <p:cNvSpPr txBox="1"/>
            <p:nvPr/>
          </p:nvSpPr>
          <p:spPr>
            <a:xfrm>
              <a:off x="3036749" y="7567793"/>
              <a:ext cx="1736282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Feeling </a:t>
              </a:r>
            </a:p>
          </p:txBody>
        </p:sp>
        <p:sp>
          <p:nvSpPr>
            <p:cNvPr id="255" name="Action"/>
            <p:cNvSpPr txBox="1"/>
            <p:nvPr/>
          </p:nvSpPr>
          <p:spPr>
            <a:xfrm>
              <a:off x="0" y="3965930"/>
              <a:ext cx="1441133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500"/>
              </a:lvl1pPr>
            </a:lstStyle>
            <a:p>
              <a:pPr/>
              <a:r>
                <a:t>Action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#1 Saboteur of high performance is Negative self tal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62280">
              <a:spcBef>
                <a:spcPts val="2100"/>
              </a:spcBef>
              <a:defRPr sz="4872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#1 Saboteur of high performance is Negative self talk</a:t>
            </a:r>
          </a:p>
        </p:txBody>
      </p:sp>
      <p:sp>
        <p:nvSpPr>
          <p:cNvPr id="263" name="Average human thinks 30,000-50,000 thoughts a day…"/>
          <p:cNvSpPr txBox="1"/>
          <p:nvPr>
            <p:ph type="body" sz="half" idx="1"/>
          </p:nvPr>
        </p:nvSpPr>
        <p:spPr>
          <a:xfrm>
            <a:off x="785696" y="3649231"/>
            <a:ext cx="11811001" cy="8585201"/>
          </a:xfrm>
          <a:prstGeom prst="rect">
            <a:avLst/>
          </a:prstGeom>
        </p:spPr>
        <p:txBody>
          <a:bodyPr/>
          <a:lstStyle/>
          <a:p>
            <a:pPr/>
            <a:r>
              <a:t>Average human thinks 30,000-50,000 thoughts a day</a:t>
            </a:r>
          </a:p>
          <a:p>
            <a:pPr/>
            <a:r>
              <a:t>77% of those are negative and counter- productive* </a:t>
            </a:r>
          </a:p>
        </p:txBody>
      </p:sp>
      <p:grpSp>
        <p:nvGrpSpPr>
          <p:cNvPr id="271" name="Group"/>
          <p:cNvGrpSpPr/>
          <p:nvPr/>
        </p:nvGrpSpPr>
        <p:grpSpPr>
          <a:xfrm>
            <a:off x="13652988" y="253962"/>
            <a:ext cx="9651024" cy="7769216"/>
            <a:chOff x="0" y="0"/>
            <a:chExt cx="9651023" cy="7769214"/>
          </a:xfrm>
        </p:grpSpPr>
        <p:sp>
          <p:nvSpPr>
            <p:cNvPr id="264" name="Oval"/>
            <p:cNvSpPr/>
            <p:nvPr/>
          </p:nvSpPr>
          <p:spPr>
            <a:xfrm>
              <a:off x="0" y="607469"/>
              <a:ext cx="6617946" cy="6698660"/>
            </a:xfrm>
            <a:prstGeom prst="ellipse">
              <a:avLst/>
            </a:prstGeom>
            <a:solidFill>
              <a:srgbClr val="222222"/>
            </a:solidFill>
            <a:ln w="1143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145553" y="3021007"/>
              <a:ext cx="6326840" cy="1"/>
            </a:xfrm>
            <a:prstGeom prst="line">
              <a:avLst/>
            </a:prstGeom>
            <a:noFill/>
            <a:ln w="762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2615545" y="1324945"/>
              <a:ext cx="1386855" cy="1253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1" h="20471" fill="norm" stroke="1" extrusionOk="0">
                  <a:moveTo>
                    <a:pt x="8668" y="183"/>
                  </a:moveTo>
                  <a:cubicBezTo>
                    <a:pt x="12812" y="-726"/>
                    <a:pt x="16943" y="1811"/>
                    <a:pt x="18463" y="6198"/>
                  </a:cubicBezTo>
                  <a:cubicBezTo>
                    <a:pt x="20828" y="13027"/>
                    <a:pt x="16328" y="20380"/>
                    <a:pt x="9754" y="20428"/>
                  </a:cubicBezTo>
                  <a:cubicBezTo>
                    <a:pt x="5414" y="20874"/>
                    <a:pt x="1418" y="17768"/>
                    <a:pt x="299" y="13078"/>
                  </a:cubicBezTo>
                  <a:cubicBezTo>
                    <a:pt x="-772" y="8590"/>
                    <a:pt x="1106" y="3877"/>
                    <a:pt x="4814" y="1749"/>
                  </a:cubicBezTo>
                  <a:cubicBezTo>
                    <a:pt x="7005" y="1171"/>
                    <a:pt x="9313" y="1650"/>
                    <a:pt x="11170" y="3068"/>
                  </a:cubicBezTo>
                  <a:cubicBezTo>
                    <a:pt x="12654" y="4201"/>
                    <a:pt x="13746" y="5864"/>
                    <a:pt x="14266" y="7782"/>
                  </a:cubicBezTo>
                  <a:cubicBezTo>
                    <a:pt x="15554" y="9850"/>
                    <a:pt x="15659" y="12558"/>
                    <a:pt x="14535" y="14740"/>
                  </a:cubicBezTo>
                  <a:cubicBezTo>
                    <a:pt x="13535" y="16681"/>
                    <a:pt x="11705" y="17907"/>
                    <a:pt x="9697" y="17981"/>
                  </a:cubicBezTo>
                  <a:cubicBezTo>
                    <a:pt x="7961" y="18158"/>
                    <a:pt x="6254" y="17394"/>
                    <a:pt x="5111" y="15928"/>
                  </a:cubicBezTo>
                  <a:cubicBezTo>
                    <a:pt x="4421" y="15042"/>
                    <a:pt x="3983" y="13948"/>
                    <a:pt x="3855" y="12785"/>
                  </a:cubicBezTo>
                  <a:cubicBezTo>
                    <a:pt x="2898" y="11334"/>
                    <a:pt x="2777" y="9399"/>
                    <a:pt x="3544" y="7815"/>
                  </a:cubicBezTo>
                  <a:cubicBezTo>
                    <a:pt x="4125" y="6615"/>
                    <a:pt x="5158" y="5767"/>
                    <a:pt x="6360" y="5503"/>
                  </a:cubicBezTo>
                </a:path>
              </a:pathLst>
            </a:cu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4072921" y="2114925"/>
              <a:ext cx="340433" cy="199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3" h="21600" fill="norm" stroke="1" extrusionOk="0">
                  <a:moveTo>
                    <a:pt x="0" y="0"/>
                  </a:moveTo>
                  <a:cubicBezTo>
                    <a:pt x="10310" y="2647"/>
                    <a:pt x="16802" y="5752"/>
                    <a:pt x="18842" y="9012"/>
                  </a:cubicBezTo>
                  <a:cubicBezTo>
                    <a:pt x="21600" y="13417"/>
                    <a:pt x="16159" y="17866"/>
                    <a:pt x="3446" y="21600"/>
                  </a:cubicBezTo>
                </a:path>
              </a:pathLst>
            </a:cu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68" name="Line"/>
            <p:cNvSpPr/>
            <p:nvPr/>
          </p:nvSpPr>
          <p:spPr>
            <a:xfrm>
              <a:off x="1863918" y="3463187"/>
              <a:ext cx="2890109" cy="295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2" h="20164" fill="norm" stroke="1" extrusionOk="0">
                  <a:moveTo>
                    <a:pt x="9453" y="2"/>
                  </a:moveTo>
                  <a:cubicBezTo>
                    <a:pt x="12919" y="-75"/>
                    <a:pt x="16148" y="1812"/>
                    <a:pt x="17864" y="4917"/>
                  </a:cubicBezTo>
                  <a:cubicBezTo>
                    <a:pt x="20179" y="9107"/>
                    <a:pt x="19282" y="14400"/>
                    <a:pt x="15726" y="17533"/>
                  </a:cubicBezTo>
                  <a:cubicBezTo>
                    <a:pt x="11633" y="21525"/>
                    <a:pt x="5066" y="20892"/>
                    <a:pt x="1761" y="16188"/>
                  </a:cubicBezTo>
                  <a:cubicBezTo>
                    <a:pt x="-1421" y="11657"/>
                    <a:pt x="-160" y="5291"/>
                    <a:pt x="4491" y="2408"/>
                  </a:cubicBezTo>
                  <a:cubicBezTo>
                    <a:pt x="6667" y="1413"/>
                    <a:pt x="9183" y="1602"/>
                    <a:pt x="11196" y="2913"/>
                  </a:cubicBezTo>
                  <a:cubicBezTo>
                    <a:pt x="12890" y="4016"/>
                    <a:pt x="14050" y="5809"/>
                    <a:pt x="14386" y="7845"/>
                  </a:cubicBezTo>
                  <a:cubicBezTo>
                    <a:pt x="14945" y="9191"/>
                    <a:pt x="15042" y="10693"/>
                    <a:pt x="14660" y="12104"/>
                  </a:cubicBezTo>
                  <a:cubicBezTo>
                    <a:pt x="14292" y="13462"/>
                    <a:pt x="13502" y="14657"/>
                    <a:pt x="12410" y="15506"/>
                  </a:cubicBezTo>
                  <a:cubicBezTo>
                    <a:pt x="11345" y="16899"/>
                    <a:pt x="9592" y="17527"/>
                    <a:pt x="7919" y="17115"/>
                  </a:cubicBezTo>
                  <a:cubicBezTo>
                    <a:pt x="6446" y="16752"/>
                    <a:pt x="5262" y="15628"/>
                    <a:pt x="4789" y="14145"/>
                  </a:cubicBezTo>
                  <a:cubicBezTo>
                    <a:pt x="3563" y="13186"/>
                    <a:pt x="2974" y="11590"/>
                    <a:pt x="3273" y="10033"/>
                  </a:cubicBezTo>
                  <a:cubicBezTo>
                    <a:pt x="3535" y="8666"/>
                    <a:pt x="4452" y="7529"/>
                    <a:pt x="5709" y="7014"/>
                  </a:cubicBezTo>
                  <a:cubicBezTo>
                    <a:pt x="6337" y="5931"/>
                    <a:pt x="7478" y="5277"/>
                    <a:pt x="8701" y="5298"/>
                  </a:cubicBezTo>
                  <a:cubicBezTo>
                    <a:pt x="9964" y="5319"/>
                    <a:pt x="11114" y="6053"/>
                    <a:pt x="11694" y="7209"/>
                  </a:cubicBezTo>
                  <a:cubicBezTo>
                    <a:pt x="12298" y="7991"/>
                    <a:pt x="12580" y="8986"/>
                    <a:pt x="12479" y="9981"/>
                  </a:cubicBezTo>
                  <a:cubicBezTo>
                    <a:pt x="12366" y="11102"/>
                    <a:pt x="11780" y="12116"/>
                    <a:pt x="10877" y="12752"/>
                  </a:cubicBezTo>
                  <a:cubicBezTo>
                    <a:pt x="10358" y="13911"/>
                    <a:pt x="8953" y="14310"/>
                    <a:pt x="7932" y="13588"/>
                  </a:cubicBezTo>
                  <a:cubicBezTo>
                    <a:pt x="7231" y="13093"/>
                    <a:pt x="6938" y="12175"/>
                    <a:pt x="7217" y="11348"/>
                  </a:cubicBezTo>
                </a:path>
              </a:pathLst>
            </a:custGeom>
            <a:noFill/>
            <a:ln w="889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69" name="Conscious"/>
            <p:cNvSpPr txBox="1"/>
            <p:nvPr/>
          </p:nvSpPr>
          <p:spPr>
            <a:xfrm>
              <a:off x="5601861" y="-1"/>
              <a:ext cx="3144622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Conscious </a:t>
              </a:r>
            </a:p>
          </p:txBody>
        </p:sp>
        <p:sp>
          <p:nvSpPr>
            <p:cNvPr id="270" name="Subconscious"/>
            <p:cNvSpPr txBox="1"/>
            <p:nvPr/>
          </p:nvSpPr>
          <p:spPr>
            <a:xfrm>
              <a:off x="5692585" y="6829414"/>
              <a:ext cx="3958439" cy="939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Subconscious</a:t>
              </a:r>
            </a:p>
          </p:txBody>
        </p:sp>
      </p:grpSp>
      <p:sp>
        <p:nvSpPr>
          <p:cNvPr id="272" name="Line"/>
          <p:cNvSpPr/>
          <p:nvPr/>
        </p:nvSpPr>
        <p:spPr>
          <a:xfrm flipV="1">
            <a:off x="13766232" y="8097596"/>
            <a:ext cx="1466832" cy="4205854"/>
          </a:xfrm>
          <a:prstGeom prst="line">
            <a:avLst/>
          </a:prstGeom>
          <a:ln w="762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73" name="Line"/>
          <p:cNvSpPr/>
          <p:nvPr/>
        </p:nvSpPr>
        <p:spPr>
          <a:xfrm flipH="1" flipV="1">
            <a:off x="15217881" y="8058719"/>
            <a:ext cx="1546633" cy="4283608"/>
          </a:xfrm>
          <a:prstGeom prst="line">
            <a:avLst/>
          </a:prstGeom>
          <a:ln w="635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74" name="Line"/>
          <p:cNvSpPr/>
          <p:nvPr/>
        </p:nvSpPr>
        <p:spPr>
          <a:xfrm>
            <a:off x="12416844" y="8362188"/>
            <a:ext cx="5369002" cy="10079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01" fill="norm" stroke="1" extrusionOk="0">
                <a:moveTo>
                  <a:pt x="0" y="12712"/>
                </a:moveTo>
                <a:cubicBezTo>
                  <a:pt x="773" y="2103"/>
                  <a:pt x="3525" y="-3027"/>
                  <a:pt x="5814" y="1860"/>
                </a:cubicBezTo>
                <a:cubicBezTo>
                  <a:pt x="7731" y="5956"/>
                  <a:pt x="8736" y="16879"/>
                  <a:pt x="10943" y="17656"/>
                </a:cubicBezTo>
                <a:cubicBezTo>
                  <a:pt x="13549" y="18573"/>
                  <a:pt x="14931" y="5372"/>
                  <a:pt x="17297" y="2842"/>
                </a:cubicBezTo>
                <a:cubicBezTo>
                  <a:pt x="19100" y="912"/>
                  <a:pt x="20949" y="5177"/>
                  <a:pt x="21600" y="12770"/>
                </a:cubicBezTo>
              </a:path>
            </a:pathLst>
          </a:custGeom>
          <a:ln w="101600">
            <a:solidFill>
              <a:schemeClr val="accent1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75" name="95%"/>
          <p:cNvSpPr txBox="1"/>
          <p:nvPr/>
        </p:nvSpPr>
        <p:spPr>
          <a:xfrm>
            <a:off x="20378252" y="5440228"/>
            <a:ext cx="1370077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95%</a:t>
            </a:r>
          </a:p>
        </p:txBody>
      </p:sp>
      <p:sp>
        <p:nvSpPr>
          <p:cNvPr id="276" name="5%"/>
          <p:cNvSpPr txBox="1"/>
          <p:nvPr/>
        </p:nvSpPr>
        <p:spPr>
          <a:xfrm>
            <a:off x="22353601" y="253962"/>
            <a:ext cx="100736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5%</a:t>
            </a:r>
          </a:p>
        </p:txBody>
      </p:sp>
      <p:sp>
        <p:nvSpPr>
          <p:cNvPr id="277" name="*Craig Manning, The Fearless Mind: 5 Essential Steps to Higher Performance (p. 23)"/>
          <p:cNvSpPr txBox="1"/>
          <p:nvPr/>
        </p:nvSpPr>
        <p:spPr>
          <a:xfrm>
            <a:off x="1243003" y="12708663"/>
            <a:ext cx="1100774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25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</a:t>
            </a:r>
            <a:r>
              <a:rPr i="1"/>
              <a:t>Craig Manning,</a:t>
            </a:r>
            <a:r>
              <a:t> The Fearless Mind: 5 Essential Steps to Higher Performance </a:t>
            </a:r>
            <a:r>
              <a:rPr i="1"/>
              <a:t>(p. 23)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10-80-10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10-80-10</a:t>
            </a:r>
          </a:p>
        </p:txBody>
      </p:sp>
      <p:sp>
        <p:nvSpPr>
          <p:cNvPr id="280" name="Bottom 10%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Bottom 10%</a:t>
            </a:r>
          </a:p>
        </p:txBody>
      </p:sp>
      <p:sp>
        <p:nvSpPr>
          <p:cNvPr id="281" name="Doom and groomers -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39750" indent="-539750" defTabSz="701675">
              <a:spcBef>
                <a:spcPts val="3300"/>
              </a:spcBef>
              <a:defRPr sz="3400"/>
            </a:pPr>
            <a:r>
              <a:t>Doom and groomers - </a:t>
            </a:r>
          </a:p>
          <a:p>
            <a:pPr marL="539750" indent="-539750" defTabSz="701675">
              <a:spcBef>
                <a:spcPts val="3300"/>
              </a:spcBef>
              <a:defRPr sz="3400"/>
            </a:pPr>
            <a:r>
              <a:t>“Your genetics determine your lot in life”</a:t>
            </a:r>
          </a:p>
          <a:p>
            <a:pPr marL="539750" indent="-539750" defTabSz="701675">
              <a:spcBef>
                <a:spcPts val="3300"/>
              </a:spcBef>
              <a:defRPr sz="3400"/>
            </a:pPr>
            <a:r>
              <a:t>Why try - why put in the effort</a:t>
            </a:r>
          </a:p>
          <a:p>
            <a:pPr marL="539750" indent="-539750" defTabSz="701675">
              <a:spcBef>
                <a:spcPts val="3300"/>
              </a:spcBef>
              <a:defRPr sz="3400"/>
            </a:pPr>
            <a:r>
              <a:t>They try to pull others down because they haven’t maximized their potential and they don’t want to see others reach their dreams</a:t>
            </a:r>
          </a:p>
          <a:p>
            <a:pPr marL="539750" indent="-539750" defTabSz="701675">
              <a:spcBef>
                <a:spcPts val="3300"/>
              </a:spcBef>
              <a:defRPr sz="3400"/>
            </a:pPr>
            <a:r>
              <a:t>What isn’t happening - what is going wrong</a:t>
            </a:r>
          </a:p>
          <a:p>
            <a:pPr marL="539750" indent="-539750" defTabSz="701675">
              <a:spcBef>
                <a:spcPts val="3300"/>
              </a:spcBef>
              <a:defRPr sz="3400"/>
            </a:pPr>
            <a:r>
              <a:t>WE DON’T WANT TO GIVE UP ON THIS GROUP</a:t>
            </a:r>
          </a:p>
          <a:p>
            <a:pPr lvl="1" marL="1079500" indent="-539750" defTabSz="701675">
              <a:spcBef>
                <a:spcPts val="3300"/>
              </a:spcBef>
              <a:defRPr sz="3400"/>
            </a:pPr>
            <a:r>
              <a:t>You have to be very skilled at motivating them the right way</a:t>
            </a:r>
          </a:p>
        </p:txBody>
      </p:sp>
      <p:grpSp>
        <p:nvGrpSpPr>
          <p:cNvPr id="285" name="Group"/>
          <p:cNvGrpSpPr/>
          <p:nvPr/>
        </p:nvGrpSpPr>
        <p:grpSpPr>
          <a:xfrm>
            <a:off x="15143731" y="2021987"/>
            <a:ext cx="7967082" cy="7632188"/>
            <a:chOff x="0" y="0"/>
            <a:chExt cx="7967081" cy="7632186"/>
          </a:xfrm>
        </p:grpSpPr>
        <p:sp>
          <p:nvSpPr>
            <p:cNvPr id="282" name="Line"/>
            <p:cNvSpPr/>
            <p:nvPr/>
          </p:nvSpPr>
          <p:spPr>
            <a:xfrm flipV="1">
              <a:off x="38877" y="0"/>
              <a:ext cx="1" cy="7623671"/>
            </a:xfrm>
            <a:prstGeom prst="line">
              <a:avLst/>
            </a:prstGeom>
            <a:noFill/>
            <a:ln w="1016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0" y="7632186"/>
              <a:ext cx="7967081" cy="1"/>
            </a:xfrm>
            <a:prstGeom prst="line">
              <a:avLst/>
            </a:prstGeom>
            <a:noFill/>
            <a:ln w="1016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 flipV="1">
              <a:off x="124049" y="6122991"/>
              <a:ext cx="7724778" cy="1433210"/>
            </a:xfrm>
            <a:prstGeom prst="line">
              <a:avLst/>
            </a:prstGeom>
            <a:noFill/>
            <a:ln w="63500" cap="flat">
              <a:solidFill>
                <a:srgbClr val="838787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10-80-10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10-80-10</a:t>
            </a:r>
          </a:p>
        </p:txBody>
      </p:sp>
      <p:sp>
        <p:nvSpPr>
          <p:cNvPr id="288" name="Middle 80%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Middle 80%</a:t>
            </a:r>
          </a:p>
        </p:txBody>
      </p:sp>
      <p:sp>
        <p:nvSpPr>
          <p:cNvPr id="289" name="Average, mediocre and slow progress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95300" indent="-495300" defTabSz="643889">
              <a:spcBef>
                <a:spcPts val="3000"/>
              </a:spcBef>
              <a:defRPr sz="3120"/>
            </a:pPr>
            <a:r>
              <a:t>Average, mediocre and slow progressing 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This is average - but we aren’t trying for average - we are trying for elite. We want top 10%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Identify the error and never learn from it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When we focus on what we are dong wrong (Whatever we focus on grows) it inflames it 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Never make a plan on how to fix it 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`Focus too much energy on what NOT to do. Always focusing on the negative 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Get stuck in the rut of - “I missed, here we go again.” “My back hand sucks - its never going to change.”</a:t>
            </a:r>
          </a:p>
        </p:txBody>
      </p:sp>
      <p:sp>
        <p:nvSpPr>
          <p:cNvPr id="290" name="Line"/>
          <p:cNvSpPr/>
          <p:nvPr/>
        </p:nvSpPr>
        <p:spPr>
          <a:xfrm flipV="1">
            <a:off x="15182609" y="2021987"/>
            <a:ext cx="1" cy="7623672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91" name="Line"/>
          <p:cNvSpPr/>
          <p:nvPr/>
        </p:nvSpPr>
        <p:spPr>
          <a:xfrm>
            <a:off x="15143731" y="9654175"/>
            <a:ext cx="7967082" cy="1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92" name="Line"/>
          <p:cNvSpPr/>
          <p:nvPr/>
        </p:nvSpPr>
        <p:spPr>
          <a:xfrm flipV="1">
            <a:off x="15267780" y="2158999"/>
            <a:ext cx="7419190" cy="7419190"/>
          </a:xfrm>
          <a:prstGeom prst="line">
            <a:avLst/>
          </a:prstGeom>
          <a:ln w="63500">
            <a:solidFill>
              <a:srgbClr val="838787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10-80-10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10-80-10</a:t>
            </a:r>
          </a:p>
        </p:txBody>
      </p:sp>
      <p:sp>
        <p:nvSpPr>
          <p:cNvPr id="295" name="Top 10%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Top 10%</a:t>
            </a:r>
          </a:p>
        </p:txBody>
      </p:sp>
      <p:sp>
        <p:nvSpPr>
          <p:cNvPr id="296" name="Elite performer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Elite performers 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Learn from what they are doing well </a:t>
            </a:r>
          </a:p>
          <a:p>
            <a:pPr/>
            <a:r>
              <a:t>Constantly improving and enhancing skill sets</a:t>
            </a:r>
          </a:p>
          <a:p>
            <a:pPr/>
            <a:r>
              <a:t>High performing teams</a:t>
            </a:r>
          </a:p>
          <a:p>
            <a:pPr/>
            <a:r>
              <a:t>Strong leaders</a:t>
            </a:r>
          </a:p>
          <a:p>
            <a:pPr/>
            <a:r>
              <a:t>Effective - flexible - embrace challenges</a:t>
            </a:r>
          </a:p>
        </p:txBody>
      </p:sp>
      <p:sp>
        <p:nvSpPr>
          <p:cNvPr id="297" name="Line"/>
          <p:cNvSpPr/>
          <p:nvPr/>
        </p:nvSpPr>
        <p:spPr>
          <a:xfrm flipV="1">
            <a:off x="15182609" y="2021987"/>
            <a:ext cx="1" cy="7623672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98" name="Line"/>
          <p:cNvSpPr/>
          <p:nvPr/>
        </p:nvSpPr>
        <p:spPr>
          <a:xfrm>
            <a:off x="15143731" y="9654175"/>
            <a:ext cx="7967082" cy="1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99" name="Line"/>
          <p:cNvSpPr/>
          <p:nvPr/>
        </p:nvSpPr>
        <p:spPr>
          <a:xfrm flipV="1">
            <a:off x="15267780" y="2158999"/>
            <a:ext cx="1983308" cy="7419190"/>
          </a:xfrm>
          <a:prstGeom prst="line">
            <a:avLst/>
          </a:prstGeom>
          <a:ln w="63500">
            <a:solidFill>
              <a:srgbClr val="838787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10-80-10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10-80-10</a:t>
            </a:r>
          </a:p>
        </p:txBody>
      </p:sp>
      <p:sp>
        <p:nvSpPr>
          <p:cNvPr id="302" name="Middle 80%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Middle 80%</a:t>
            </a:r>
          </a:p>
        </p:txBody>
      </p:sp>
      <p:sp>
        <p:nvSpPr>
          <p:cNvPr id="303" name="Average, mediocre and slow progressing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95300" indent="-495300" defTabSz="643889">
              <a:spcBef>
                <a:spcPts val="3000"/>
              </a:spcBef>
              <a:defRPr sz="3120"/>
            </a:pPr>
            <a:r>
              <a:t>Average, mediocre and slow progressing 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This is average - but we aren’t trying for average - we are trying for elite. We want top 10%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Identify the error and never learn from it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When we focus on what we are dong wrong (Whatever we focus on grows) it inflames it 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Never make a plan on how to fix it 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`Focus too much energy on what NOT to do. Always focusing on the negative 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Get stuck in the rut of - “I missed, here we go again.” “My back hand sucks - its never going to change.”</a:t>
            </a:r>
          </a:p>
        </p:txBody>
      </p:sp>
      <p:sp>
        <p:nvSpPr>
          <p:cNvPr id="304" name="Line"/>
          <p:cNvSpPr/>
          <p:nvPr/>
        </p:nvSpPr>
        <p:spPr>
          <a:xfrm flipV="1">
            <a:off x="15182609" y="2021987"/>
            <a:ext cx="1" cy="7623672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305" name="Line"/>
          <p:cNvSpPr/>
          <p:nvPr/>
        </p:nvSpPr>
        <p:spPr>
          <a:xfrm>
            <a:off x="15143731" y="9654175"/>
            <a:ext cx="7967082" cy="1"/>
          </a:xfrm>
          <a:prstGeom prst="line">
            <a:avLst/>
          </a:prstGeom>
          <a:ln w="1016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306" name="Line"/>
          <p:cNvSpPr/>
          <p:nvPr/>
        </p:nvSpPr>
        <p:spPr>
          <a:xfrm flipV="1">
            <a:off x="15267780" y="2158999"/>
            <a:ext cx="7419190" cy="7419190"/>
          </a:xfrm>
          <a:prstGeom prst="line">
            <a:avLst/>
          </a:prstGeom>
          <a:ln w="63500">
            <a:solidFill>
              <a:srgbClr val="838787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Building Conf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Building Confidence </a:t>
            </a:r>
          </a:p>
        </p:txBody>
      </p:sp>
      <p:sp>
        <p:nvSpPr>
          <p:cNvPr id="309" name="Confidence is the most critical factor in high performance  - how do we build it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Confidence is the most critical factor in high performance  - how do we build it?</a:t>
            </a:r>
          </a:p>
          <a:p>
            <a:pPr/>
            <a:r>
              <a:t>1. Previous Performance Accomplishments</a:t>
            </a:r>
          </a:p>
          <a:p>
            <a:pPr/>
            <a:r>
              <a:t>2. Vicarious Experience</a:t>
            </a:r>
          </a:p>
          <a:p>
            <a:pPr/>
            <a:r>
              <a:t>3. Verbal Persuasion</a:t>
            </a:r>
          </a:p>
          <a:p>
            <a:pPr/>
            <a:r>
              <a:t>4. Physiological states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i="1" sz="19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b="1" i="0"/>
              <a:t>Bandura, A. (1977).</a:t>
            </a:r>
            <a:r>
              <a:rPr i="0"/>
              <a:t> </a:t>
            </a:r>
            <a:r>
              <a:t>Self-efficacy: Toward a unifying theory of behavioral change.</a:t>
            </a:r>
            <a:r>
              <a:rPr i="0"/>
              <a:t> </a:t>
            </a:r>
            <a:r>
              <a:rPr b="1" i="0"/>
              <a:t>Psychological Review, 84(2), 191–215.</a:t>
            </a:r>
            <a:endParaRPr i="0"/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9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https://doi.org/10.1037/0033-295X.84.2.191</a:t>
            </a:r>
          </a:p>
        </p:txBody>
      </p:sp>
      <p:grpSp>
        <p:nvGrpSpPr>
          <p:cNvPr id="331" name="Group"/>
          <p:cNvGrpSpPr/>
          <p:nvPr/>
        </p:nvGrpSpPr>
        <p:grpSpPr>
          <a:xfrm>
            <a:off x="15490666" y="6292718"/>
            <a:ext cx="8303132" cy="4375653"/>
            <a:chOff x="0" y="0"/>
            <a:chExt cx="8303130" cy="4375651"/>
          </a:xfrm>
        </p:grpSpPr>
        <p:sp>
          <p:nvSpPr>
            <p:cNvPr id="310" name="Rectangle"/>
            <p:cNvSpPr/>
            <p:nvPr/>
          </p:nvSpPr>
          <p:spPr>
            <a:xfrm>
              <a:off x="0" y="3740651"/>
              <a:ext cx="1270000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1" name="Rectangle"/>
            <p:cNvSpPr/>
            <p:nvPr/>
          </p:nvSpPr>
          <p:spPr>
            <a:xfrm>
              <a:off x="1406627" y="374065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2" name="Rectangle"/>
            <p:cNvSpPr/>
            <p:nvPr/>
          </p:nvSpPr>
          <p:spPr>
            <a:xfrm>
              <a:off x="2173440" y="2991719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3" name="Rectangle"/>
            <p:cNvSpPr/>
            <p:nvPr/>
          </p:nvSpPr>
          <p:spPr>
            <a:xfrm>
              <a:off x="4219878" y="374065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4" name="Rectangle"/>
            <p:cNvSpPr/>
            <p:nvPr/>
          </p:nvSpPr>
          <p:spPr>
            <a:xfrm>
              <a:off x="744968" y="299272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5" name="Rectangle"/>
            <p:cNvSpPr/>
            <p:nvPr/>
          </p:nvSpPr>
          <p:spPr>
            <a:xfrm>
              <a:off x="2813253" y="374065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6" name="Rectangle"/>
            <p:cNvSpPr/>
            <p:nvPr/>
          </p:nvSpPr>
          <p:spPr>
            <a:xfrm>
              <a:off x="3601911" y="2991719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7" name="Rectangle"/>
            <p:cNvSpPr/>
            <p:nvPr/>
          </p:nvSpPr>
          <p:spPr>
            <a:xfrm>
              <a:off x="3601911" y="1495859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8" name="Rectangle"/>
            <p:cNvSpPr/>
            <p:nvPr/>
          </p:nvSpPr>
          <p:spPr>
            <a:xfrm>
              <a:off x="2173440" y="1495859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19" name="Rectangle"/>
            <p:cNvSpPr/>
            <p:nvPr/>
          </p:nvSpPr>
          <p:spPr>
            <a:xfrm>
              <a:off x="4219878" y="2244792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0" name="Rectangle"/>
            <p:cNvSpPr/>
            <p:nvPr/>
          </p:nvSpPr>
          <p:spPr>
            <a:xfrm>
              <a:off x="2813253" y="2244792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1" name="Rectangle"/>
            <p:cNvSpPr/>
            <p:nvPr/>
          </p:nvSpPr>
          <p:spPr>
            <a:xfrm>
              <a:off x="1406627" y="2244792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2" name="Rectangle"/>
            <p:cNvSpPr/>
            <p:nvPr/>
          </p:nvSpPr>
          <p:spPr>
            <a:xfrm>
              <a:off x="5030384" y="299272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3" name="Rectangle"/>
            <p:cNvSpPr/>
            <p:nvPr/>
          </p:nvSpPr>
          <p:spPr>
            <a:xfrm>
              <a:off x="3601911" y="0"/>
              <a:ext cx="1270001" cy="635000"/>
            </a:xfrm>
            <a:prstGeom prst="rect">
              <a:avLst/>
            </a:prstGeom>
            <a:solidFill>
              <a:schemeClr val="accent4">
                <a:hueOff val="-667846"/>
                <a:satOff val="2144"/>
                <a:lumOff val="-598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4" name="Rectangle"/>
            <p:cNvSpPr/>
            <p:nvPr/>
          </p:nvSpPr>
          <p:spPr>
            <a:xfrm>
              <a:off x="4219878" y="748932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5" name="Rectangle"/>
            <p:cNvSpPr/>
            <p:nvPr/>
          </p:nvSpPr>
          <p:spPr>
            <a:xfrm>
              <a:off x="2813253" y="748932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6" name="Rectangle"/>
            <p:cNvSpPr/>
            <p:nvPr/>
          </p:nvSpPr>
          <p:spPr>
            <a:xfrm>
              <a:off x="5030384" y="1495859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7" name="Rectangle"/>
            <p:cNvSpPr/>
            <p:nvPr/>
          </p:nvSpPr>
          <p:spPr>
            <a:xfrm>
              <a:off x="7033130" y="374065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8" name="Rectangle"/>
            <p:cNvSpPr/>
            <p:nvPr/>
          </p:nvSpPr>
          <p:spPr>
            <a:xfrm>
              <a:off x="5626504" y="2244792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29" name="Rectangle"/>
            <p:cNvSpPr/>
            <p:nvPr/>
          </p:nvSpPr>
          <p:spPr>
            <a:xfrm>
              <a:off x="6458856" y="2991719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30" name="Rectangle"/>
            <p:cNvSpPr/>
            <p:nvPr/>
          </p:nvSpPr>
          <p:spPr>
            <a:xfrm>
              <a:off x="5626504" y="3740651"/>
              <a:ext cx="1270001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revious Performance Accomplishm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10870">
              <a:spcBef>
                <a:spcPts val="2800"/>
              </a:spcBef>
              <a:defRPr sz="6437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Previous Performance Accomplishments</a:t>
            </a:r>
          </a:p>
        </p:txBody>
      </p:sp>
      <p:sp>
        <p:nvSpPr>
          <p:cNvPr id="334" name="What we have done in the past…"/>
          <p:cNvSpPr txBox="1"/>
          <p:nvPr>
            <p:ph type="body" idx="1"/>
          </p:nvPr>
        </p:nvSpPr>
        <p:spPr>
          <a:xfrm>
            <a:off x="714606" y="3434257"/>
            <a:ext cx="15772061" cy="8585201"/>
          </a:xfrm>
          <a:prstGeom prst="rect">
            <a:avLst/>
          </a:prstGeom>
        </p:spPr>
        <p:txBody>
          <a:bodyPr/>
          <a:lstStyle/>
          <a:p>
            <a:pPr marL="495300" indent="-495300" defTabSz="643889">
              <a:spcBef>
                <a:spcPts val="3000"/>
              </a:spcBef>
              <a:defRPr sz="3120"/>
            </a:pPr>
            <a:r>
              <a:t>What we have done in the past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ACCURRATE EVALUATION 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This is why very few people have true confidence. 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80% what we did wrong - we focus on what we didn’t get done - 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So many athletes do not have the ability to identify what the problem actually is 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If you ask a player why they did not perform well, likely, you will discover it has no relation to what really happened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You cannot get better if you do not understand exactly what the problem is</a:t>
            </a:r>
          </a:p>
          <a:p>
            <a:pPr marL="495300" indent="-495300" defTabSz="643889">
              <a:spcBef>
                <a:spcPts val="3000"/>
              </a:spcBef>
              <a:defRPr sz="3120"/>
            </a:pPr>
            <a:r>
              <a:t>CAPTURE WHAT YOU DID WELL EACH DAY</a:t>
            </a:r>
          </a:p>
          <a:p>
            <a:pPr lvl="1" marL="990600" indent="-495300" defTabSz="643889">
              <a:spcBef>
                <a:spcPts val="3000"/>
              </a:spcBef>
              <a:defRPr sz="3120"/>
            </a:pPr>
            <a:r>
              <a:t>If you focus on what you are not doing - you are literally killing your confidence </a:t>
            </a:r>
          </a:p>
        </p:txBody>
      </p:sp>
      <p:grpSp>
        <p:nvGrpSpPr>
          <p:cNvPr id="343" name="Group"/>
          <p:cNvGrpSpPr/>
          <p:nvPr/>
        </p:nvGrpSpPr>
        <p:grpSpPr>
          <a:xfrm>
            <a:off x="17006152" y="3943383"/>
            <a:ext cx="5204090" cy="6026526"/>
            <a:chOff x="0" y="0"/>
            <a:chExt cx="5204088" cy="6026524"/>
          </a:xfrm>
        </p:grpSpPr>
        <p:sp>
          <p:nvSpPr>
            <p:cNvPr id="335" name="Line"/>
            <p:cNvSpPr/>
            <p:nvPr/>
          </p:nvSpPr>
          <p:spPr>
            <a:xfrm flipV="1">
              <a:off x="62573" y="241692"/>
              <a:ext cx="1" cy="5784833"/>
            </a:xfrm>
            <a:prstGeom prst="line">
              <a:avLst/>
            </a:prstGeom>
            <a:noFill/>
            <a:ln w="1270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36" name="Line"/>
            <p:cNvSpPr/>
            <p:nvPr/>
          </p:nvSpPr>
          <p:spPr>
            <a:xfrm>
              <a:off x="0" y="5963950"/>
              <a:ext cx="5204089" cy="1"/>
            </a:xfrm>
            <a:prstGeom prst="line">
              <a:avLst/>
            </a:prstGeom>
            <a:noFill/>
            <a:ln w="1270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37" name="Rectangle"/>
            <p:cNvSpPr/>
            <p:nvPr/>
          </p:nvSpPr>
          <p:spPr>
            <a:xfrm>
              <a:off x="479680" y="5094721"/>
              <a:ext cx="590968" cy="635001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38" name="Rectangle"/>
            <p:cNvSpPr/>
            <p:nvPr/>
          </p:nvSpPr>
          <p:spPr>
            <a:xfrm>
              <a:off x="1424255" y="4414970"/>
              <a:ext cx="590967" cy="1314752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39" name="Rectangle"/>
            <p:cNvSpPr/>
            <p:nvPr/>
          </p:nvSpPr>
          <p:spPr>
            <a:xfrm>
              <a:off x="2306561" y="3203058"/>
              <a:ext cx="590967" cy="2526664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40" name="Rectangle"/>
            <p:cNvSpPr/>
            <p:nvPr/>
          </p:nvSpPr>
          <p:spPr>
            <a:xfrm>
              <a:off x="3188867" y="1837227"/>
              <a:ext cx="590967" cy="3892495"/>
            </a:xfrm>
            <a:prstGeom prst="rect">
              <a:avLst/>
            </a:prstGeom>
            <a:solidFill>
              <a:srgbClr val="83878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41" name="Rectangle"/>
            <p:cNvSpPr/>
            <p:nvPr/>
          </p:nvSpPr>
          <p:spPr>
            <a:xfrm>
              <a:off x="4071173" y="538496"/>
              <a:ext cx="590967" cy="5191226"/>
            </a:xfrm>
            <a:prstGeom prst="rect">
              <a:avLst/>
            </a:prstGeom>
            <a:solidFill>
              <a:schemeClr val="accent4">
                <a:hueOff val="-667846"/>
                <a:satOff val="2144"/>
                <a:lumOff val="-5984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  <p:sp>
          <p:nvSpPr>
            <p:cNvPr id="342" name="Line"/>
            <p:cNvSpPr/>
            <p:nvPr/>
          </p:nvSpPr>
          <p:spPr>
            <a:xfrm>
              <a:off x="311252" y="-1"/>
              <a:ext cx="4287797" cy="4709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0" fill="norm" stroke="1" extrusionOk="0">
                  <a:moveTo>
                    <a:pt x="0" y="20763"/>
                  </a:moveTo>
                  <a:cubicBezTo>
                    <a:pt x="2682" y="21125"/>
                    <a:pt x="5270" y="19733"/>
                    <a:pt x="6120" y="17472"/>
                  </a:cubicBezTo>
                  <a:cubicBezTo>
                    <a:pt x="6704" y="15918"/>
                    <a:pt x="6390" y="14036"/>
                    <a:pt x="7787" y="12906"/>
                  </a:cubicBezTo>
                  <a:cubicBezTo>
                    <a:pt x="9095" y="11850"/>
                    <a:pt x="11348" y="12080"/>
                    <a:pt x="12385" y="10767"/>
                  </a:cubicBezTo>
                  <a:cubicBezTo>
                    <a:pt x="13297" y="9611"/>
                    <a:pt x="12655" y="7845"/>
                    <a:pt x="13901" y="6904"/>
                  </a:cubicBezTo>
                  <a:cubicBezTo>
                    <a:pt x="14790" y="6233"/>
                    <a:pt x="16237" y="6431"/>
                    <a:pt x="17020" y="5647"/>
                  </a:cubicBezTo>
                  <a:cubicBezTo>
                    <a:pt x="18011" y="4655"/>
                    <a:pt x="17173" y="3242"/>
                    <a:pt x="17452" y="2050"/>
                  </a:cubicBezTo>
                  <a:cubicBezTo>
                    <a:pt x="17837" y="407"/>
                    <a:pt x="19885" y="-475"/>
                    <a:pt x="21600" y="264"/>
                  </a:cubicBezTo>
                </a:path>
              </a:pathLst>
            </a:custGeom>
            <a:noFill/>
            <a:ln w="25400" cap="flat">
              <a:solidFill>
                <a:schemeClr val="accent4">
                  <a:hueOff val="-667846"/>
                  <a:satOff val="2144"/>
                  <a:lumOff val="-5984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lnSpc>
                  <a:spcPct val="80000"/>
                </a:lnSpc>
                <a:spcBef>
                  <a:spcPts val="0"/>
                </a:spcBef>
                <a:defRPr cap="all" sz="4000">
                  <a:latin typeface="+mn-lt"/>
                  <a:ea typeface="+mn-ea"/>
                  <a:cs typeface="+mn-cs"/>
                  <a:sym typeface="DIN Condensed Bold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op Mental concerns"/>
          <p:cNvSpPr txBox="1"/>
          <p:nvPr>
            <p:ph type="title"/>
          </p:nvPr>
        </p:nvSpPr>
        <p:spPr>
          <a:xfrm>
            <a:off x="762000" y="2159000"/>
            <a:ext cx="12597625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Top Mental concerns </a:t>
            </a:r>
          </a:p>
        </p:txBody>
      </p:sp>
      <p:sp>
        <p:nvSpPr>
          <p:cNvPr id="192" name="Lack of Confidence…"/>
          <p:cNvSpPr txBox="1"/>
          <p:nvPr>
            <p:ph type="body" sz="half" idx="1"/>
          </p:nvPr>
        </p:nvSpPr>
        <p:spPr>
          <a:xfrm>
            <a:off x="762000" y="3886200"/>
            <a:ext cx="11811000" cy="8585200"/>
          </a:xfrm>
          <a:prstGeom prst="rect">
            <a:avLst/>
          </a:prstGeom>
        </p:spPr>
        <p:txBody>
          <a:bodyPr/>
          <a:lstStyle/>
          <a:p>
            <a:pPr/>
            <a:r>
              <a:t>Lack of Confidence </a:t>
            </a:r>
          </a:p>
          <a:p>
            <a:pPr/>
            <a:r>
              <a:t>Recovering from mistakes</a:t>
            </a:r>
          </a:p>
          <a:p>
            <a:pPr/>
            <a:r>
              <a:t>Fear of failure </a:t>
            </a:r>
          </a:p>
          <a:p>
            <a:pPr/>
            <a:r>
              <a:t>Timidity</a:t>
            </a:r>
          </a:p>
          <a:p>
            <a:pPr/>
            <a:r>
              <a:t>Negative self-talk</a:t>
            </a:r>
          </a:p>
          <a:p>
            <a:pPr/>
            <a:r>
              <a:t>Under achieving </a:t>
            </a:r>
          </a:p>
        </p:txBody>
      </p:sp>
      <p:sp>
        <p:nvSpPr>
          <p:cNvPr id="193" name="Dealing with disappointment…"/>
          <p:cNvSpPr txBox="1"/>
          <p:nvPr/>
        </p:nvSpPr>
        <p:spPr>
          <a:xfrm>
            <a:off x="12998060" y="2955841"/>
            <a:ext cx="11811001" cy="858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/>
            </a:pP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Dealing with disappointment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Worry about what others think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Shutting down mentally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Resilience 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Being able to take criticism 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Over thinking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3 things you did well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 things you did well</a:t>
            </a:r>
          </a:p>
        </p:txBody>
      </p:sp>
      <p:sp>
        <p:nvSpPr>
          <p:cNvPr id="346" name="Evaluate (strength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Evaluate (strengths)</a:t>
            </a:r>
          </a:p>
        </p:txBody>
      </p:sp>
      <p:sp>
        <p:nvSpPr>
          <p:cNvPr id="347" name="Capture the skill set you performed well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27050" indent="-527050" defTabSz="685165">
              <a:spcBef>
                <a:spcPts val="3200"/>
              </a:spcBef>
              <a:defRPr sz="3320"/>
            </a:pPr>
            <a:r>
              <a:t>Capture the skill set you performed well </a:t>
            </a:r>
          </a:p>
          <a:p>
            <a:pPr marL="527050" indent="-527050" defTabSz="685165">
              <a:spcBef>
                <a:spcPts val="3200"/>
              </a:spcBef>
              <a:defRPr sz="3320"/>
            </a:pPr>
            <a:r>
              <a:t>As you become more aware of your strengths you will position yourself to leverage them better</a:t>
            </a:r>
          </a:p>
          <a:p>
            <a:pPr marL="527050" indent="-527050" defTabSz="685165">
              <a:spcBef>
                <a:spcPts val="3200"/>
              </a:spcBef>
              <a:defRPr sz="3320"/>
            </a:pPr>
            <a:r>
              <a:t>Accelerate growth!! (Top 10%)</a:t>
            </a:r>
          </a:p>
          <a:p>
            <a:pPr marL="527050" indent="-527050" defTabSz="685165">
              <a:spcBef>
                <a:spcPts val="3200"/>
              </a:spcBef>
              <a:defRPr sz="3320"/>
            </a:pPr>
            <a:r>
              <a:t>Do not evaluate yourself based on the OUTCOME (things you do not have direct control over-winning/losing, stats, playing time, making/missing)</a:t>
            </a:r>
          </a:p>
          <a:p>
            <a:pPr lvl="1" marL="1054100" indent="-527050" defTabSz="685165">
              <a:spcBef>
                <a:spcPts val="3200"/>
              </a:spcBef>
              <a:defRPr sz="3320"/>
            </a:pPr>
            <a:r>
              <a:t>When you evaluate on things you do not have direct control over - you set yourselves up for failure. </a:t>
            </a:r>
          </a:p>
          <a:p>
            <a:pPr marL="527050" indent="-527050" defTabSz="685165">
              <a:spcBef>
                <a:spcPts val="3200"/>
              </a:spcBef>
              <a:defRPr sz="3320"/>
            </a:pPr>
            <a:r>
              <a:t>Evaluate yourself on the </a:t>
            </a:r>
            <a:r>
              <a:rPr>
                <a:solidFill>
                  <a:srgbClr val="ECF1F4"/>
                </a:solidFill>
              </a:rPr>
              <a:t>PROCESS</a:t>
            </a:r>
            <a:r>
              <a:t> (performance) what you do have direct control over.</a:t>
            </a:r>
          </a:p>
        </p:txBody>
      </p:sp>
      <p:sp>
        <p:nvSpPr>
          <p:cNvPr id="348" name="Edit Document"/>
          <p:cNvSpPr/>
          <p:nvPr/>
        </p:nvSpPr>
        <p:spPr>
          <a:xfrm>
            <a:off x="17200526" y="4724256"/>
            <a:ext cx="4316112" cy="46896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5" h="21600" fill="norm" stroke="1" extrusionOk="0">
                <a:moveTo>
                  <a:pt x="178" y="0"/>
                </a:moveTo>
                <a:cubicBezTo>
                  <a:pt x="80" y="0"/>
                  <a:pt x="0" y="72"/>
                  <a:pt x="0" y="162"/>
                </a:cubicBezTo>
                <a:lnTo>
                  <a:pt x="0" y="21438"/>
                </a:lnTo>
                <a:cubicBezTo>
                  <a:pt x="0" y="21528"/>
                  <a:pt x="80" y="21600"/>
                  <a:pt x="178" y="21600"/>
                </a:cubicBezTo>
                <a:lnTo>
                  <a:pt x="17891" y="21600"/>
                </a:lnTo>
                <a:cubicBezTo>
                  <a:pt x="17989" y="21600"/>
                  <a:pt x="18069" y="21528"/>
                  <a:pt x="18069" y="21438"/>
                </a:cubicBezTo>
                <a:lnTo>
                  <a:pt x="18069" y="10414"/>
                </a:lnTo>
                <a:lnTo>
                  <a:pt x="13054" y="15043"/>
                </a:lnTo>
                <a:cubicBezTo>
                  <a:pt x="12867" y="15216"/>
                  <a:pt x="12647" y="15358"/>
                  <a:pt x="12407" y="15463"/>
                </a:cubicBezTo>
                <a:lnTo>
                  <a:pt x="8385" y="17111"/>
                </a:lnTo>
                <a:cubicBezTo>
                  <a:pt x="8235" y="17177"/>
                  <a:pt x="8078" y="17032"/>
                  <a:pt x="8149" y="16892"/>
                </a:cubicBezTo>
                <a:lnTo>
                  <a:pt x="9963" y="13105"/>
                </a:lnTo>
                <a:cubicBezTo>
                  <a:pt x="10077" y="12882"/>
                  <a:pt x="10231" y="12679"/>
                  <a:pt x="10420" y="12504"/>
                </a:cubicBezTo>
                <a:lnTo>
                  <a:pt x="17644" y="5837"/>
                </a:lnTo>
                <a:lnTo>
                  <a:pt x="11926" y="5837"/>
                </a:lnTo>
                <a:cubicBezTo>
                  <a:pt x="11828" y="5837"/>
                  <a:pt x="11748" y="5765"/>
                  <a:pt x="11748" y="5674"/>
                </a:cubicBezTo>
                <a:lnTo>
                  <a:pt x="11748" y="58"/>
                </a:lnTo>
                <a:cubicBezTo>
                  <a:pt x="11748" y="26"/>
                  <a:pt x="11720" y="0"/>
                  <a:pt x="11685" y="0"/>
                </a:cubicBezTo>
                <a:lnTo>
                  <a:pt x="178" y="0"/>
                </a:lnTo>
                <a:close/>
                <a:moveTo>
                  <a:pt x="12563" y="86"/>
                </a:moveTo>
                <a:cubicBezTo>
                  <a:pt x="12541" y="94"/>
                  <a:pt x="12525" y="114"/>
                  <a:pt x="12525" y="140"/>
                </a:cubicBezTo>
                <a:lnTo>
                  <a:pt x="12525" y="4958"/>
                </a:lnTo>
                <a:cubicBezTo>
                  <a:pt x="12525" y="5048"/>
                  <a:pt x="12605" y="5120"/>
                  <a:pt x="12703" y="5120"/>
                </a:cubicBezTo>
                <a:lnTo>
                  <a:pt x="17917" y="5120"/>
                </a:lnTo>
                <a:cubicBezTo>
                  <a:pt x="17974" y="5120"/>
                  <a:pt x="18001" y="5058"/>
                  <a:pt x="17962" y="5021"/>
                </a:cubicBezTo>
                <a:lnTo>
                  <a:pt x="12632" y="99"/>
                </a:lnTo>
                <a:cubicBezTo>
                  <a:pt x="12612" y="81"/>
                  <a:pt x="12585" y="78"/>
                  <a:pt x="12563" y="86"/>
                </a:cubicBezTo>
                <a:close/>
                <a:moveTo>
                  <a:pt x="20172" y="4728"/>
                </a:moveTo>
                <a:cubicBezTo>
                  <a:pt x="20023" y="4734"/>
                  <a:pt x="19872" y="4794"/>
                  <a:pt x="19753" y="4903"/>
                </a:cubicBezTo>
                <a:lnTo>
                  <a:pt x="18916" y="5676"/>
                </a:lnTo>
                <a:cubicBezTo>
                  <a:pt x="18892" y="5699"/>
                  <a:pt x="18892" y="5736"/>
                  <a:pt x="18916" y="5758"/>
                </a:cubicBezTo>
                <a:lnTo>
                  <a:pt x="20419" y="7147"/>
                </a:lnTo>
                <a:cubicBezTo>
                  <a:pt x="20443" y="7170"/>
                  <a:pt x="20483" y="7170"/>
                  <a:pt x="20508" y="7147"/>
                </a:cubicBezTo>
                <a:lnTo>
                  <a:pt x="21345" y="6372"/>
                </a:lnTo>
                <a:cubicBezTo>
                  <a:pt x="21583" y="6154"/>
                  <a:pt x="21600" y="5815"/>
                  <a:pt x="21383" y="5615"/>
                </a:cubicBezTo>
                <a:lnTo>
                  <a:pt x="20576" y="4868"/>
                </a:lnTo>
                <a:cubicBezTo>
                  <a:pt x="20468" y="4768"/>
                  <a:pt x="20321" y="4722"/>
                  <a:pt x="20172" y="4728"/>
                </a:cubicBezTo>
                <a:close/>
                <a:moveTo>
                  <a:pt x="18322" y="6249"/>
                </a:moveTo>
                <a:cubicBezTo>
                  <a:pt x="18306" y="6249"/>
                  <a:pt x="18290" y="6255"/>
                  <a:pt x="18277" y="6266"/>
                </a:cubicBezTo>
                <a:lnTo>
                  <a:pt x="11222" y="12779"/>
                </a:lnTo>
                <a:cubicBezTo>
                  <a:pt x="11198" y="12801"/>
                  <a:pt x="11198" y="12838"/>
                  <a:pt x="11222" y="12861"/>
                </a:cubicBezTo>
                <a:lnTo>
                  <a:pt x="12727" y="14249"/>
                </a:lnTo>
                <a:cubicBezTo>
                  <a:pt x="12751" y="14272"/>
                  <a:pt x="12789" y="14272"/>
                  <a:pt x="12814" y="14249"/>
                </a:cubicBezTo>
                <a:lnTo>
                  <a:pt x="19869" y="7737"/>
                </a:lnTo>
                <a:cubicBezTo>
                  <a:pt x="19893" y="7714"/>
                  <a:pt x="19893" y="7677"/>
                  <a:pt x="19869" y="7655"/>
                </a:cubicBezTo>
                <a:lnTo>
                  <a:pt x="18366" y="6266"/>
                </a:lnTo>
                <a:cubicBezTo>
                  <a:pt x="18354" y="6255"/>
                  <a:pt x="18338" y="6249"/>
                  <a:pt x="18322" y="6249"/>
                </a:cubicBezTo>
                <a:close/>
                <a:moveTo>
                  <a:pt x="10691" y="13419"/>
                </a:moveTo>
                <a:cubicBezTo>
                  <a:pt x="10671" y="13422"/>
                  <a:pt x="10653" y="13432"/>
                  <a:pt x="10644" y="13451"/>
                </a:cubicBezTo>
                <a:lnTo>
                  <a:pt x="9401" y="15879"/>
                </a:lnTo>
                <a:cubicBezTo>
                  <a:pt x="9375" y="15929"/>
                  <a:pt x="9430" y="15979"/>
                  <a:pt x="9483" y="15955"/>
                </a:cubicBezTo>
                <a:lnTo>
                  <a:pt x="12114" y="14808"/>
                </a:lnTo>
                <a:cubicBezTo>
                  <a:pt x="12154" y="14790"/>
                  <a:pt x="12161" y="14741"/>
                  <a:pt x="12130" y="14712"/>
                </a:cubicBezTo>
                <a:lnTo>
                  <a:pt x="10745" y="13434"/>
                </a:lnTo>
                <a:cubicBezTo>
                  <a:pt x="10730" y="13420"/>
                  <a:pt x="10710" y="13416"/>
                  <a:pt x="10691" y="13419"/>
                </a:cubicBezTo>
                <a:close/>
              </a:path>
            </a:pathLst>
          </a:custGeom>
          <a:solidFill>
            <a:srgbClr val="83878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Mental Skills Journal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Mental Skills Journal </a:t>
            </a:r>
          </a:p>
        </p:txBody>
      </p:sp>
      <p:sp>
        <p:nvSpPr>
          <p:cNvPr id="351" name="High Performance isn’t about being better than someone else -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 Performance isn’t about being better than someone else -</a:t>
            </a:r>
          </a:p>
          <a:p>
            <a:pPr/>
            <a:r>
              <a:t>Its about enhancing your own skill set</a:t>
            </a:r>
          </a:p>
          <a:p>
            <a:pPr/>
            <a:r>
              <a:t>Based on the Journal of Dr Craig Manning. </a:t>
            </a:r>
          </a:p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25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</a:t>
            </a:r>
            <a:r>
              <a:rPr i="1"/>
              <a:t>Craig Manning,</a:t>
            </a:r>
            <a:r>
              <a:t> The Fearless Mind: 5 Essential Steps to Higher Performance </a:t>
            </a:r>
            <a:r>
              <a:rPr i="1"/>
              <a:t>(p. 31)</a:t>
            </a:r>
          </a:p>
        </p:txBody>
      </p:sp>
      <p:pic>
        <p:nvPicPr>
          <p:cNvPr id="352" name="Screenshot 2025-07-24 at 9.31.44 AM.png" descr="Screenshot 2025-07-24 at 9.31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96479" y="3629122"/>
            <a:ext cx="10764043" cy="66944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Journal"/>
          <p:cNvSpPr txBox="1"/>
          <p:nvPr>
            <p:ph type="title"/>
          </p:nvPr>
        </p:nvSpPr>
        <p:spPr>
          <a:xfrm>
            <a:off x="951574" y="2146300"/>
            <a:ext cx="7216167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Journal</a:t>
            </a:r>
          </a:p>
        </p:txBody>
      </p:sp>
      <p:sp>
        <p:nvSpPr>
          <p:cNvPr id="355" name="This mindset enables us to develop skill sets more rapidly- allowing us to live in the moment and learn from experiences the first or second time around.…"/>
          <p:cNvSpPr txBox="1"/>
          <p:nvPr>
            <p:ph type="body" sz="half" idx="1"/>
          </p:nvPr>
        </p:nvSpPr>
        <p:spPr>
          <a:xfrm>
            <a:off x="762000" y="3860800"/>
            <a:ext cx="8224973" cy="8585200"/>
          </a:xfrm>
          <a:prstGeom prst="rect">
            <a:avLst/>
          </a:prstGeom>
        </p:spPr>
        <p:txBody>
          <a:bodyPr/>
          <a:lstStyle/>
          <a:p>
            <a:pPr marL="514350" indent="-514350" defTabSz="668655">
              <a:spcBef>
                <a:spcPts val="3100"/>
              </a:spcBef>
              <a:defRPr sz="3240"/>
            </a:pPr>
            <a:r>
              <a:t>This mindset enables us to develop skill sets more rapidly- allowing us to live in the moment and learn from experiences the first or second time around. </a:t>
            </a:r>
          </a:p>
          <a:p>
            <a:pPr marL="514350" indent="-514350" defTabSz="668655">
              <a:spcBef>
                <a:spcPts val="3100"/>
              </a:spcBef>
              <a:defRPr sz="3240"/>
            </a:pPr>
            <a:r>
              <a:t>Objective: What do I want to get better at </a:t>
            </a:r>
          </a:p>
          <a:p>
            <a:pPr marL="514350" indent="-514350" defTabSz="668655">
              <a:spcBef>
                <a:spcPts val="3100"/>
              </a:spcBef>
              <a:defRPr sz="3240"/>
            </a:pPr>
            <a:r>
              <a:t>Plan: What is my plan to accomplish that</a:t>
            </a:r>
          </a:p>
          <a:p>
            <a:pPr marL="514350" indent="-514350" defTabSz="668655">
              <a:spcBef>
                <a:spcPts val="3100"/>
              </a:spcBef>
              <a:defRPr sz="3240"/>
            </a:pPr>
            <a:r>
              <a:t>Evaluate: What did I do well</a:t>
            </a:r>
          </a:p>
          <a:p>
            <a:pPr marL="514350" indent="-514350" defTabSz="668655">
              <a:spcBef>
                <a:spcPts val="3100"/>
              </a:spcBef>
              <a:defRPr sz="3240"/>
            </a:pPr>
            <a:r>
              <a:t>Improve:What is one area I want to improve in </a:t>
            </a:r>
          </a:p>
          <a:p>
            <a:pPr marL="514350" indent="-514350" defTabSz="668655">
              <a:spcBef>
                <a:spcPts val="3100"/>
              </a:spcBef>
              <a:defRPr sz="3240"/>
            </a:pPr>
            <a:r>
              <a:t>Relevant Cues: </a:t>
            </a:r>
          </a:p>
        </p:txBody>
      </p:sp>
      <p:grpSp>
        <p:nvGrpSpPr>
          <p:cNvPr id="370" name="Group"/>
          <p:cNvGrpSpPr/>
          <p:nvPr/>
        </p:nvGrpSpPr>
        <p:grpSpPr>
          <a:xfrm>
            <a:off x="9684893" y="1943829"/>
            <a:ext cx="14394993" cy="10991168"/>
            <a:chOff x="0" y="0"/>
            <a:chExt cx="14394992" cy="10991167"/>
          </a:xfrm>
        </p:grpSpPr>
        <p:sp>
          <p:nvSpPr>
            <p:cNvPr id="356" name="Objective"/>
            <p:cNvSpPr txBox="1"/>
            <p:nvPr/>
          </p:nvSpPr>
          <p:spPr>
            <a:xfrm>
              <a:off x="5601412" y="0"/>
              <a:ext cx="3079465" cy="8628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4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Objective</a:t>
              </a:r>
            </a:p>
          </p:txBody>
        </p:sp>
        <p:sp>
          <p:nvSpPr>
            <p:cNvPr id="371" name="Connection Line"/>
            <p:cNvSpPr/>
            <p:nvPr/>
          </p:nvSpPr>
          <p:spPr>
            <a:xfrm>
              <a:off x="3756158" y="1731850"/>
              <a:ext cx="3212400" cy="341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0419" fill="norm" stroke="1" extrusionOk="0">
                  <a:moveTo>
                    <a:pt x="169" y="20419"/>
                  </a:moveTo>
                  <a:cubicBezTo>
                    <a:pt x="-1181" y="5569"/>
                    <a:pt x="5569" y="-1181"/>
                    <a:pt x="20419" y="169"/>
                  </a:cubicBezTo>
                </a:path>
              </a:pathLst>
            </a:custGeom>
            <a:noFill/>
            <a:ln w="101600" cap="flat">
              <a:solidFill>
                <a:srgbClr val="FF8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2" name="Connection Line"/>
            <p:cNvSpPr/>
            <p:nvPr/>
          </p:nvSpPr>
          <p:spPr>
            <a:xfrm>
              <a:off x="3756158" y="5741833"/>
              <a:ext cx="3212400" cy="341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0419" fill="norm" stroke="1" extrusionOk="0">
                  <a:moveTo>
                    <a:pt x="169" y="0"/>
                  </a:moveTo>
                  <a:cubicBezTo>
                    <a:pt x="-1181" y="14850"/>
                    <a:pt x="5569" y="21600"/>
                    <a:pt x="20419" y="20250"/>
                  </a:cubicBezTo>
                </a:path>
              </a:pathLst>
            </a:custGeom>
            <a:noFill/>
            <a:ln w="101600" cap="flat">
              <a:solidFill>
                <a:srgbClr val="FF81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3" name="Connection Line"/>
            <p:cNvSpPr/>
            <p:nvPr/>
          </p:nvSpPr>
          <p:spPr>
            <a:xfrm>
              <a:off x="7605727" y="5741833"/>
              <a:ext cx="3212400" cy="3411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0419" fill="norm" stroke="1" extrusionOk="0">
                  <a:moveTo>
                    <a:pt x="20250" y="0"/>
                  </a:moveTo>
                  <a:cubicBezTo>
                    <a:pt x="21600" y="14850"/>
                    <a:pt x="14850" y="21600"/>
                    <a:pt x="0" y="20250"/>
                  </a:cubicBezTo>
                </a:path>
              </a:pathLst>
            </a:custGeom>
            <a:noFill/>
            <a:ln w="101600" cap="flat">
              <a:solidFill>
                <a:srgbClr val="FF8100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74" name="Connection Line"/>
            <p:cNvSpPr/>
            <p:nvPr/>
          </p:nvSpPr>
          <p:spPr>
            <a:xfrm>
              <a:off x="7605727" y="1731850"/>
              <a:ext cx="3212400" cy="341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0419" fill="norm" stroke="1" extrusionOk="0">
                  <a:moveTo>
                    <a:pt x="20250" y="20419"/>
                  </a:moveTo>
                  <a:cubicBezTo>
                    <a:pt x="21600" y="5569"/>
                    <a:pt x="14850" y="-1181"/>
                    <a:pt x="0" y="169"/>
                  </a:cubicBezTo>
                </a:path>
              </a:pathLst>
            </a:custGeom>
            <a:noFill/>
            <a:ln w="101600" cap="flat">
              <a:solidFill>
                <a:srgbClr val="FF81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361" name="Plan"/>
            <p:cNvSpPr txBox="1"/>
            <p:nvPr/>
          </p:nvSpPr>
          <p:spPr>
            <a:xfrm>
              <a:off x="11520285" y="4946493"/>
              <a:ext cx="2229553" cy="1048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4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Plan</a:t>
              </a:r>
            </a:p>
          </p:txBody>
        </p:sp>
        <p:sp>
          <p:nvSpPr>
            <p:cNvPr id="362" name="Improve"/>
            <p:cNvSpPr txBox="1"/>
            <p:nvPr/>
          </p:nvSpPr>
          <p:spPr>
            <a:xfrm>
              <a:off x="250951" y="4946493"/>
              <a:ext cx="2998070" cy="1048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4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Improve</a:t>
              </a:r>
            </a:p>
          </p:txBody>
        </p:sp>
        <p:sp>
          <p:nvSpPr>
            <p:cNvPr id="363" name="Evaluate"/>
            <p:cNvSpPr txBox="1"/>
            <p:nvPr/>
          </p:nvSpPr>
          <p:spPr>
            <a:xfrm>
              <a:off x="5915266" y="9942641"/>
              <a:ext cx="3380923" cy="10485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450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Evaluate</a:t>
              </a:r>
            </a:p>
          </p:txBody>
        </p:sp>
        <p:sp>
          <p:nvSpPr>
            <p:cNvPr id="364" name="What do I want to get better at today?"/>
            <p:cNvSpPr txBox="1"/>
            <p:nvPr/>
          </p:nvSpPr>
          <p:spPr>
            <a:xfrm>
              <a:off x="5290380" y="2124004"/>
              <a:ext cx="4630695" cy="12985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2000">
                  <a:solidFill>
                    <a:srgbClr val="A6AAA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do I want to get better at today? </a:t>
              </a:r>
            </a:p>
          </p:txBody>
        </p:sp>
        <p:sp>
          <p:nvSpPr>
            <p:cNvPr id="365" name="What is my plan?"/>
            <p:cNvSpPr txBox="1"/>
            <p:nvPr/>
          </p:nvSpPr>
          <p:spPr>
            <a:xfrm>
              <a:off x="8791910" y="4683677"/>
              <a:ext cx="2868300" cy="144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2000">
                  <a:solidFill>
                    <a:srgbClr val="A6AAA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is my plan?</a:t>
              </a:r>
            </a:p>
          </p:txBody>
        </p:sp>
        <p:sp>
          <p:nvSpPr>
            <p:cNvPr id="366" name="What did I do well?"/>
            <p:cNvSpPr txBox="1"/>
            <p:nvPr/>
          </p:nvSpPr>
          <p:spPr>
            <a:xfrm>
              <a:off x="6171577" y="7802801"/>
              <a:ext cx="2868300" cy="1447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2000">
                  <a:solidFill>
                    <a:srgbClr val="A6AAA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did I do well? </a:t>
              </a:r>
            </a:p>
          </p:txBody>
        </p:sp>
        <p:sp>
          <p:nvSpPr>
            <p:cNvPr id="367" name="What weakness do I want to improve?"/>
            <p:cNvSpPr txBox="1"/>
            <p:nvPr/>
          </p:nvSpPr>
          <p:spPr>
            <a:xfrm>
              <a:off x="3363339" y="4900602"/>
              <a:ext cx="3247171" cy="14241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algn="ctr" defTabSz="457200">
                <a:lnSpc>
                  <a:spcPct val="110000"/>
                </a:lnSpc>
                <a:spcBef>
                  <a:spcPts val="1400"/>
                </a:spcBef>
                <a:defRPr sz="2000">
                  <a:solidFill>
                    <a:srgbClr val="A6AAA9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lvl1pPr>
            </a:lstStyle>
            <a:p>
              <a:pPr/>
              <a:r>
                <a:t>What weakness do I want to improve? </a:t>
              </a:r>
            </a:p>
          </p:txBody>
        </p:sp>
        <p:sp>
          <p:nvSpPr>
            <p:cNvPr id="368" name="Before Competition"/>
            <p:cNvSpPr txBox="1"/>
            <p:nvPr/>
          </p:nvSpPr>
          <p:spPr>
            <a:xfrm>
              <a:off x="11285778" y="1260457"/>
              <a:ext cx="3109215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Before Competition</a:t>
              </a:r>
            </a:p>
          </p:txBody>
        </p:sp>
        <p:sp>
          <p:nvSpPr>
            <p:cNvPr id="369" name="After Competition"/>
            <p:cNvSpPr txBox="1"/>
            <p:nvPr/>
          </p:nvSpPr>
          <p:spPr>
            <a:xfrm>
              <a:off x="0" y="8875644"/>
              <a:ext cx="2933548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/>
              </a:lvl1pPr>
            </a:lstStyle>
            <a:p>
              <a:pPr/>
              <a:r>
                <a:t>After Competition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83878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“Growth will always be more rapid when we learn from what we do well.”"/>
          <p:cNvSpPr txBox="1"/>
          <p:nvPr>
            <p:ph type="body" idx="21"/>
          </p:nvPr>
        </p:nvSpPr>
        <p:spPr>
          <a:xfrm>
            <a:off x="13797827" y="498336"/>
            <a:ext cx="10875363" cy="8621270"/>
          </a:xfrm>
          <a:prstGeom prst="rect">
            <a:avLst/>
          </a:prstGeom>
        </p:spPr>
        <p:txBody>
          <a:bodyPr/>
          <a:lstStyle/>
          <a:p>
            <a:pPr/>
            <a:r>
              <a:t>“Growth will always be more rapid when we learn from what we do well.”</a:t>
            </a:r>
          </a:p>
        </p:txBody>
      </p:sp>
      <p:sp>
        <p:nvSpPr>
          <p:cNvPr id="377" name="Dr. Craig Manning…"/>
          <p:cNvSpPr txBox="1"/>
          <p:nvPr>
            <p:ph type="body" idx="23"/>
          </p:nvPr>
        </p:nvSpPr>
        <p:spPr>
          <a:xfrm>
            <a:off x="12949008" y="9490197"/>
            <a:ext cx="12573001" cy="2522224"/>
          </a:xfrm>
          <a:prstGeom prst="rect">
            <a:avLst/>
          </a:prstGeom>
        </p:spPr>
        <p:txBody>
          <a:bodyPr/>
          <a:lstStyle/>
          <a:p>
            <a:pPr/>
            <a:r>
              <a:t>Dr. Craig Manning </a:t>
            </a:r>
          </a:p>
          <a:p>
            <a:pPr/>
            <a:r>
              <a:t>- The Fearless Mind</a:t>
            </a:r>
          </a:p>
        </p:txBody>
      </p:sp>
      <p:pic>
        <p:nvPicPr>
          <p:cNvPr id="378" name="Screenshot 2025-07-24 at 12.47.01 PM.png" descr="Screenshot 2025-07-24 at 12.47.0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082" y="-11785"/>
            <a:ext cx="12453907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Jeff Graham - Head Women’s Basketball Coach - Montana tech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Jeff Graham - Head Women’s Basketball Coach - Montana tech</a:t>
            </a:r>
          </a:p>
        </p:txBody>
      </p:sp>
      <p:sp>
        <p:nvSpPr>
          <p:cNvPr id="381" name="Florence - Catch shot ready (square up), talk when tired on D, crash “O” boards *boxout, dribbling low, taking away weak side, threat on “O”, TO (-2)…"/>
          <p:cNvSpPr txBox="1"/>
          <p:nvPr>
            <p:ph type="body" idx="1"/>
          </p:nvPr>
        </p:nvSpPr>
        <p:spPr>
          <a:xfrm>
            <a:off x="762000" y="3860800"/>
            <a:ext cx="16095889" cy="8585200"/>
          </a:xfrm>
          <a:prstGeom prst="rect">
            <a:avLst/>
          </a:prstGeom>
        </p:spPr>
        <p:txBody>
          <a:bodyPr/>
          <a:lstStyle/>
          <a:p>
            <a:pPr/>
            <a:r>
              <a:t>Florence -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Catch shot ready (square up)</a:t>
            </a:r>
            <a:r>
              <a:t>,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talk when tired on D,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crash “O” boards *boxout,</a:t>
            </a:r>
            <a:r>
              <a:t>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dribbling low,</a:t>
            </a:r>
            <a:r>
              <a:t>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taking away weak side,</a:t>
            </a:r>
            <a:r>
              <a:t>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threat on “O”</a:t>
            </a:r>
            <a:r>
              <a:t>, </a:t>
            </a:r>
            <a:r>
              <a:rPr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</a:rPr>
              <a:t>TO (-2)</a:t>
            </a:r>
            <a:r>
              <a:t> </a:t>
            </a:r>
          </a:p>
          <a:p>
            <a:pPr/>
            <a:r>
              <a:t>Chinook -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get in paint follow,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go back up with “O” boards</a:t>
            </a:r>
            <a:r>
              <a:t>,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boxout or get around after every shot,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talking on “D”</a:t>
            </a:r>
            <a:r>
              <a:t>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(when tired)</a:t>
            </a:r>
            <a:r>
              <a:t>,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reading passes/steals (4),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TO’s (-2)</a:t>
            </a:r>
          </a:p>
          <a:p>
            <a:pPr/>
            <a:r>
              <a:t>Roy-Winifred -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catch w/ foot ready to shoot,</a:t>
            </a:r>
            <a:r>
              <a:t>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rip and attack gaps,</a:t>
            </a:r>
            <a:r>
              <a:t>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don’t get stood up against pressure,</a:t>
            </a:r>
            <a:r>
              <a:t>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have confidence,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stay available (don’t hide in corner) </a:t>
            </a:r>
          </a:p>
        </p:txBody>
      </p:sp>
      <p:sp>
        <p:nvSpPr>
          <p:cNvPr id="382" name="Game goals - green=good, blue=ok, red=needs improvement"/>
          <p:cNvSpPr txBox="1"/>
          <p:nvPr/>
        </p:nvSpPr>
        <p:spPr>
          <a:xfrm>
            <a:off x="762000" y="2310624"/>
            <a:ext cx="118110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404495">
              <a:lnSpc>
                <a:spcPct val="80000"/>
              </a:lnSpc>
              <a:spcBef>
                <a:spcPts val="1900"/>
              </a:spcBef>
              <a:defRPr cap="all" sz="4263">
                <a:solidFill>
                  <a:schemeClr val="accent1"/>
                </a:solidFill>
                <a:latin typeface="+mn-lt"/>
                <a:ea typeface="+mn-ea"/>
                <a:cs typeface="+mn-cs"/>
                <a:sym typeface="DIN Condensed Bold"/>
              </a:defRPr>
            </a:pPr>
            <a:r>
              <a:t>Game goals - </a:t>
            </a:r>
            <a:r>
              <a:rPr>
                <a:solidFill>
                  <a:schemeClr val="accent3">
                    <a:hueOff val="1971429"/>
                    <a:satOff val="-6114"/>
                    <a:lumOff val="-25490"/>
                  </a:schemeClr>
                </a:solidFill>
              </a:rPr>
              <a:t>green=good</a:t>
            </a:r>
            <a:r>
              <a:t>,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blue=ok</a:t>
            </a:r>
            <a:r>
              <a:rPr>
                <a:solidFill>
                  <a:schemeClr val="accent2">
                    <a:hueOff val="159405"/>
                    <a:satOff val="19882"/>
                    <a:lumOff val="-20980"/>
                  </a:schemeClr>
                </a:solidFill>
              </a:rPr>
              <a:t>,</a:t>
            </a:r>
            <a:r>
              <a:t>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red=needs improvement</a:t>
            </a:r>
          </a:p>
        </p:txBody>
      </p:sp>
      <p:sp>
        <p:nvSpPr>
          <p:cNvPr id="383" name="Basketball"/>
          <p:cNvSpPr/>
          <p:nvPr/>
        </p:nvSpPr>
        <p:spPr>
          <a:xfrm>
            <a:off x="18231932" y="4329637"/>
            <a:ext cx="5056725" cy="50567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476" y="0"/>
                </a:moveTo>
                <a:cubicBezTo>
                  <a:pt x="8238" y="66"/>
                  <a:pt x="6172" y="813"/>
                  <a:pt x="4475" y="2040"/>
                </a:cubicBezTo>
                <a:lnTo>
                  <a:pt x="7003" y="5176"/>
                </a:lnTo>
                <a:cubicBezTo>
                  <a:pt x="7797" y="6161"/>
                  <a:pt x="8921" y="6785"/>
                  <a:pt x="10155" y="6947"/>
                </a:cubicBezTo>
                <a:cubicBezTo>
                  <a:pt x="10325" y="6970"/>
                  <a:pt x="10476" y="6839"/>
                  <a:pt x="10476" y="6667"/>
                </a:cubicBezTo>
                <a:lnTo>
                  <a:pt x="10476" y="0"/>
                </a:lnTo>
                <a:close/>
                <a:moveTo>
                  <a:pt x="11124" y="0"/>
                </a:moveTo>
                <a:lnTo>
                  <a:pt x="11124" y="6666"/>
                </a:lnTo>
                <a:cubicBezTo>
                  <a:pt x="11124" y="6837"/>
                  <a:pt x="11275" y="6970"/>
                  <a:pt x="11445" y="6947"/>
                </a:cubicBezTo>
                <a:cubicBezTo>
                  <a:pt x="12678" y="6785"/>
                  <a:pt x="13802" y="6160"/>
                  <a:pt x="14595" y="5176"/>
                </a:cubicBezTo>
                <a:lnTo>
                  <a:pt x="17123" y="2038"/>
                </a:lnTo>
                <a:cubicBezTo>
                  <a:pt x="15427" y="812"/>
                  <a:pt x="13361" y="66"/>
                  <a:pt x="11124" y="0"/>
                </a:cubicBezTo>
                <a:close/>
                <a:moveTo>
                  <a:pt x="17695" y="2481"/>
                </a:moveTo>
                <a:lnTo>
                  <a:pt x="15157" y="5628"/>
                </a:lnTo>
                <a:cubicBezTo>
                  <a:pt x="14212" y="6800"/>
                  <a:pt x="12859" y="7531"/>
                  <a:pt x="11381" y="7683"/>
                </a:cubicBezTo>
                <a:cubicBezTo>
                  <a:pt x="11235" y="7698"/>
                  <a:pt x="11124" y="7819"/>
                  <a:pt x="11124" y="7965"/>
                </a:cubicBezTo>
                <a:lnTo>
                  <a:pt x="11124" y="10192"/>
                </a:lnTo>
                <a:cubicBezTo>
                  <a:pt x="11124" y="10349"/>
                  <a:pt x="11251" y="10476"/>
                  <a:pt x="11408" y="10476"/>
                </a:cubicBezTo>
                <a:lnTo>
                  <a:pt x="21600" y="10476"/>
                </a:lnTo>
                <a:cubicBezTo>
                  <a:pt x="21505" y="7261"/>
                  <a:pt x="20007" y="4398"/>
                  <a:pt x="17695" y="2481"/>
                </a:cubicBezTo>
                <a:close/>
                <a:moveTo>
                  <a:pt x="3903" y="2482"/>
                </a:moveTo>
                <a:cubicBezTo>
                  <a:pt x="1593" y="4400"/>
                  <a:pt x="95" y="7261"/>
                  <a:pt x="0" y="10476"/>
                </a:cubicBezTo>
                <a:lnTo>
                  <a:pt x="10192" y="10476"/>
                </a:lnTo>
                <a:cubicBezTo>
                  <a:pt x="10349" y="10476"/>
                  <a:pt x="10476" y="10349"/>
                  <a:pt x="10476" y="10192"/>
                </a:cubicBezTo>
                <a:lnTo>
                  <a:pt x="10476" y="7965"/>
                </a:lnTo>
                <a:cubicBezTo>
                  <a:pt x="10476" y="7819"/>
                  <a:pt x="10365" y="7698"/>
                  <a:pt x="10219" y="7683"/>
                </a:cubicBezTo>
                <a:cubicBezTo>
                  <a:pt x="8740" y="7531"/>
                  <a:pt x="7387" y="6801"/>
                  <a:pt x="6441" y="5628"/>
                </a:cubicBezTo>
                <a:lnTo>
                  <a:pt x="3903" y="2482"/>
                </a:lnTo>
                <a:close/>
                <a:moveTo>
                  <a:pt x="0" y="11124"/>
                </a:moveTo>
                <a:cubicBezTo>
                  <a:pt x="95" y="14339"/>
                  <a:pt x="1593" y="17202"/>
                  <a:pt x="3903" y="19119"/>
                </a:cubicBezTo>
                <a:lnTo>
                  <a:pt x="6439" y="15972"/>
                </a:lnTo>
                <a:cubicBezTo>
                  <a:pt x="7385" y="14799"/>
                  <a:pt x="8740" y="14070"/>
                  <a:pt x="10219" y="13919"/>
                </a:cubicBezTo>
                <a:cubicBezTo>
                  <a:pt x="10365" y="13904"/>
                  <a:pt x="10476" y="13783"/>
                  <a:pt x="10476" y="13637"/>
                </a:cubicBezTo>
                <a:lnTo>
                  <a:pt x="10476" y="11408"/>
                </a:lnTo>
                <a:cubicBezTo>
                  <a:pt x="10476" y="11251"/>
                  <a:pt x="10349" y="11124"/>
                  <a:pt x="10192" y="11124"/>
                </a:cubicBezTo>
                <a:lnTo>
                  <a:pt x="0" y="11124"/>
                </a:lnTo>
                <a:close/>
                <a:moveTo>
                  <a:pt x="11408" y="11124"/>
                </a:moveTo>
                <a:cubicBezTo>
                  <a:pt x="11251" y="11124"/>
                  <a:pt x="11124" y="11251"/>
                  <a:pt x="11124" y="11408"/>
                </a:cubicBezTo>
                <a:lnTo>
                  <a:pt x="11124" y="13637"/>
                </a:lnTo>
                <a:cubicBezTo>
                  <a:pt x="11124" y="13783"/>
                  <a:pt x="11235" y="13904"/>
                  <a:pt x="11381" y="13919"/>
                </a:cubicBezTo>
                <a:cubicBezTo>
                  <a:pt x="12859" y="14071"/>
                  <a:pt x="14212" y="14800"/>
                  <a:pt x="15157" y="15972"/>
                </a:cubicBezTo>
                <a:lnTo>
                  <a:pt x="17695" y="19119"/>
                </a:lnTo>
                <a:cubicBezTo>
                  <a:pt x="20007" y="17202"/>
                  <a:pt x="21505" y="14339"/>
                  <a:pt x="21600" y="11124"/>
                </a:cubicBezTo>
                <a:lnTo>
                  <a:pt x="11408" y="11124"/>
                </a:lnTo>
                <a:close/>
                <a:moveTo>
                  <a:pt x="10155" y="14653"/>
                </a:moveTo>
                <a:cubicBezTo>
                  <a:pt x="8921" y="14815"/>
                  <a:pt x="7797" y="15441"/>
                  <a:pt x="7003" y="16426"/>
                </a:cubicBezTo>
                <a:lnTo>
                  <a:pt x="4475" y="19562"/>
                </a:lnTo>
                <a:cubicBezTo>
                  <a:pt x="6172" y="20789"/>
                  <a:pt x="8238" y="21534"/>
                  <a:pt x="10476" y="21600"/>
                </a:cubicBezTo>
                <a:lnTo>
                  <a:pt x="10476" y="14934"/>
                </a:lnTo>
                <a:cubicBezTo>
                  <a:pt x="10476" y="14763"/>
                  <a:pt x="10325" y="14630"/>
                  <a:pt x="10155" y="14653"/>
                </a:cubicBezTo>
                <a:close/>
                <a:moveTo>
                  <a:pt x="11445" y="14653"/>
                </a:moveTo>
                <a:cubicBezTo>
                  <a:pt x="11275" y="14630"/>
                  <a:pt x="11124" y="14763"/>
                  <a:pt x="11124" y="14934"/>
                </a:cubicBezTo>
                <a:lnTo>
                  <a:pt x="11124" y="21600"/>
                </a:lnTo>
                <a:cubicBezTo>
                  <a:pt x="13361" y="21534"/>
                  <a:pt x="15427" y="20788"/>
                  <a:pt x="17123" y="19562"/>
                </a:cubicBezTo>
                <a:lnTo>
                  <a:pt x="14595" y="16426"/>
                </a:lnTo>
                <a:cubicBezTo>
                  <a:pt x="13802" y="15442"/>
                  <a:pt x="12678" y="14815"/>
                  <a:pt x="11445" y="14653"/>
                </a:cubicBezTo>
                <a:close/>
              </a:path>
            </a:pathLst>
          </a:custGeom>
          <a:solidFill>
            <a:srgbClr val="A6AAA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2" grpId="2"/>
      <p:bldP build="p" bldLvl="5" animBg="1" rev="0" advAuto="0" spid="381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Black and white photo of windmills under a cloudy sky" descr="Black and white photo of windmills under a cloudy sky"/>
          <p:cNvPicPr>
            <a:picLocks noChangeAspect="1"/>
          </p:cNvPicPr>
          <p:nvPr>
            <p:ph type="pic" idx="22"/>
          </p:nvPr>
        </p:nvPicPr>
        <p:blipFill>
          <a:blip r:embed="rId2">
            <a:extLst/>
          </a:blip>
          <a:srcRect l="0" t="0" r="0" b="296"/>
          <a:stretch>
            <a:fillRect/>
          </a:stretch>
        </p:blipFill>
        <p:spPr>
          <a:xfrm>
            <a:off x="13447793" y="2122902"/>
            <a:ext cx="10061414" cy="11070980"/>
          </a:xfrm>
          <a:prstGeom prst="rect">
            <a:avLst/>
          </a:prstGeom>
          <a:ln w="76200">
            <a:solidFill>
              <a:srgbClr val="FFFFFF"/>
            </a:solidFill>
          </a:ln>
        </p:spPr>
      </p:pic>
      <p:sp>
        <p:nvSpPr>
          <p:cNvPr id="386" name="Abby Clark - Heptathl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Abby Clark - Heptathlon </a:t>
            </a:r>
          </a:p>
        </p:txBody>
      </p:sp>
      <p:pic>
        <p:nvPicPr>
          <p:cNvPr id="3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651" y="4895477"/>
            <a:ext cx="9849969" cy="6566646"/>
          </a:xfrm>
          <a:prstGeom prst="rect">
            <a:avLst/>
          </a:prstGeom>
          <a:ln w="76200">
            <a:solidFill>
              <a:srgbClr val="FFFFFF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HPT - high performance Though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HPT - high performance Thought</a:t>
            </a:r>
          </a:p>
        </p:txBody>
      </p:sp>
      <p:sp>
        <p:nvSpPr>
          <p:cNvPr id="390" name="CIRCUMSTANCE: Missing shots around the rim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96900" indent="-596900" defTabSz="775969">
              <a:spcBef>
                <a:spcPts val="3600"/>
              </a:spcBef>
              <a:defRPr sz="3759"/>
            </a:pPr>
            <a:r>
              <a:t>CIRCUMSTANCE: Missing shots around the rim</a:t>
            </a:r>
          </a:p>
          <a:p>
            <a:pPr marL="596900" indent="-596900" defTabSz="775969">
              <a:spcBef>
                <a:spcPts val="3600"/>
              </a:spcBef>
              <a:defRPr sz="3759"/>
            </a:pPr>
            <a:r>
              <a:t>THOUGHT: Focus on the square, go up strong, two feet, YOU’VE GOT THIS</a:t>
            </a:r>
          </a:p>
          <a:p>
            <a:pPr marL="596900" indent="-596900" defTabSz="775969">
              <a:spcBef>
                <a:spcPts val="3600"/>
              </a:spcBef>
              <a:defRPr sz="3759"/>
            </a:pPr>
            <a:r>
              <a:t>FEELING: Engaged</a:t>
            </a:r>
          </a:p>
          <a:p>
            <a:pPr marL="596900" indent="-596900" defTabSz="775969">
              <a:spcBef>
                <a:spcPts val="3600"/>
              </a:spcBef>
              <a:defRPr sz="3759"/>
            </a:pPr>
            <a:r>
              <a:t>ACTION: Stay engaged in the game, bring energy, maintain good body language, take good shots, not as hesitant, focused on the things I can control</a:t>
            </a:r>
          </a:p>
          <a:p>
            <a:pPr marL="596900" indent="-596900" defTabSz="775969">
              <a:spcBef>
                <a:spcPts val="3600"/>
              </a:spcBef>
              <a:defRPr sz="3759"/>
            </a:pPr>
            <a:r>
              <a:t>RESULT: Give myself the best chance to have success </a:t>
            </a:r>
          </a:p>
        </p:txBody>
      </p:sp>
      <p:sp>
        <p:nvSpPr>
          <p:cNvPr id="391" name="Oval"/>
          <p:cNvSpPr/>
          <p:nvPr/>
        </p:nvSpPr>
        <p:spPr>
          <a:xfrm>
            <a:off x="14168668" y="3815482"/>
            <a:ext cx="3936313" cy="4111537"/>
          </a:xfrm>
          <a:prstGeom prst="ellipse">
            <a:avLst/>
          </a:prstGeom>
          <a:solidFill>
            <a:srgbClr val="222222"/>
          </a:solidFill>
          <a:ln w="889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392" name="Eyes on square"/>
          <p:cNvSpPr txBox="1"/>
          <p:nvPr/>
        </p:nvSpPr>
        <p:spPr>
          <a:xfrm>
            <a:off x="19098624" y="3040400"/>
            <a:ext cx="362966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Eyes on square</a:t>
            </a:r>
          </a:p>
        </p:txBody>
      </p:sp>
      <p:sp>
        <p:nvSpPr>
          <p:cNvPr id="393" name="Be strong"/>
          <p:cNvSpPr txBox="1"/>
          <p:nvPr/>
        </p:nvSpPr>
        <p:spPr>
          <a:xfrm>
            <a:off x="18870172" y="7753350"/>
            <a:ext cx="23525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Be strong</a:t>
            </a:r>
          </a:p>
        </p:txBody>
      </p:sp>
      <p:sp>
        <p:nvSpPr>
          <p:cNvPr id="394" name="You’ve got this"/>
          <p:cNvSpPr txBox="1"/>
          <p:nvPr/>
        </p:nvSpPr>
        <p:spPr>
          <a:xfrm>
            <a:off x="19700648" y="5471200"/>
            <a:ext cx="3534665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/>
            </a:lvl1pPr>
          </a:lstStyle>
          <a:p>
            <a:pPr/>
            <a:r>
              <a:t>You’ve got this</a:t>
            </a:r>
          </a:p>
        </p:txBody>
      </p:sp>
      <p:sp>
        <p:nvSpPr>
          <p:cNvPr id="395" name="Line"/>
          <p:cNvSpPr/>
          <p:nvPr/>
        </p:nvSpPr>
        <p:spPr>
          <a:xfrm flipH="1">
            <a:off x="18013361" y="3535635"/>
            <a:ext cx="924683" cy="622601"/>
          </a:xfrm>
          <a:prstGeom prst="line">
            <a:avLst/>
          </a:prstGeom>
          <a:ln w="254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396" name="Line"/>
          <p:cNvSpPr/>
          <p:nvPr/>
        </p:nvSpPr>
        <p:spPr>
          <a:xfrm flipH="1">
            <a:off x="18459152" y="5955792"/>
            <a:ext cx="931775" cy="1"/>
          </a:xfrm>
          <a:prstGeom prst="line">
            <a:avLst/>
          </a:prstGeom>
          <a:ln w="254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397" name="Line"/>
          <p:cNvSpPr/>
          <p:nvPr/>
        </p:nvSpPr>
        <p:spPr>
          <a:xfrm flipH="1" flipV="1">
            <a:off x="17639771" y="7771292"/>
            <a:ext cx="927641" cy="310327"/>
          </a:xfrm>
          <a:prstGeom prst="line">
            <a:avLst/>
          </a:prstGeom>
          <a:ln w="254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Want more information?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Want more information? </a:t>
            </a:r>
          </a:p>
        </p:txBody>
      </p:sp>
      <p:sp>
        <p:nvSpPr>
          <p:cNvPr id="400" name="Check out the services I off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Check out the services I offer</a:t>
            </a:r>
          </a:p>
        </p:txBody>
      </p:sp>
      <p:sp>
        <p:nvSpPr>
          <p:cNvPr id="401" name="1 on 1 with athletes…"/>
          <p:cNvSpPr txBox="1"/>
          <p:nvPr>
            <p:ph type="body" idx="1"/>
          </p:nvPr>
        </p:nvSpPr>
        <p:spPr>
          <a:xfrm>
            <a:off x="762000" y="3576438"/>
            <a:ext cx="22860000" cy="8585201"/>
          </a:xfrm>
          <a:prstGeom prst="rect">
            <a:avLst/>
          </a:prstGeom>
        </p:spPr>
        <p:txBody>
          <a:bodyPr/>
          <a:lstStyle/>
          <a:p>
            <a:pPr/>
            <a:r>
              <a:t>1 on 1 with athletes</a:t>
            </a:r>
          </a:p>
          <a:p>
            <a:pPr/>
            <a:r>
              <a:t>Team  Coaching</a:t>
            </a:r>
          </a:p>
          <a:p>
            <a:pPr/>
            <a:r>
              <a:t>Coaches Workshops</a:t>
            </a:r>
          </a:p>
          <a:p>
            <a:pPr/>
            <a:r>
              <a:t>Parent Workshops</a:t>
            </a:r>
          </a:p>
          <a:p>
            <a:pPr/>
            <a:r>
              <a:t>Teacher Workshops</a:t>
            </a:r>
          </a:p>
        </p:txBody>
      </p:sp>
      <p:sp>
        <p:nvSpPr>
          <p:cNvPr id="402" name="Contact me at…"/>
          <p:cNvSpPr txBox="1"/>
          <p:nvPr/>
        </p:nvSpPr>
        <p:spPr>
          <a:xfrm>
            <a:off x="11491698" y="4553727"/>
            <a:ext cx="11232795" cy="494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/>
            <a:r>
              <a:t>Contact me at</a:t>
            </a:r>
          </a:p>
          <a:p>
            <a:pPr algn="ctr">
              <a:defRPr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pPr>
            <a:r>
              <a:rPr u="sng">
                <a:hlinkClick r:id="rId2" invalidUrl="" action="" tgtFrame="" tooltip="" history="1" highlightClick="0" endSnd="0"/>
              </a:rPr>
              <a:t>shannongrossmancoaching@gmail.com</a:t>
            </a:r>
          </a:p>
          <a:p>
            <a:pPr algn="ctr">
              <a:defRPr>
                <a:solidFill>
                  <a:srgbClr val="FFFFFF"/>
                </a:solidFill>
              </a:defRPr>
            </a:pPr>
            <a:r>
              <a:rPr u="sng">
                <a:hlinkClick r:id="rId3" invalidUrl="" action="" tgtFrame="" tooltip="" history="1" highlightClick="0" endSnd="0"/>
              </a:rPr>
              <a:t>elitelevelmindset.com</a:t>
            </a:r>
          </a:p>
          <a:p>
            <a:pPr algn="ctr"/>
            <a:r>
              <a:t>(406) 750-7589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One thing to master mentally this season"/>
          <p:cNvSpPr txBox="1"/>
          <p:nvPr>
            <p:ph type="title"/>
          </p:nvPr>
        </p:nvSpPr>
        <p:spPr>
          <a:xfrm>
            <a:off x="762000" y="2159000"/>
            <a:ext cx="13840444" cy="1016000"/>
          </a:xfrm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One thing to master mentally this season</a:t>
            </a:r>
          </a:p>
        </p:txBody>
      </p:sp>
      <p:sp>
        <p:nvSpPr>
          <p:cNvPr id="196" name="CONFIDENCE…"/>
          <p:cNvSpPr txBox="1"/>
          <p:nvPr/>
        </p:nvSpPr>
        <p:spPr>
          <a:xfrm>
            <a:off x="1070058" y="3886200"/>
            <a:ext cx="11811001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CONFIDENCE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Short term memory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Focus - staying present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Learning not to shut down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Strategies for parents</a:t>
            </a:r>
          </a:p>
        </p:txBody>
      </p:sp>
      <p:sp>
        <p:nvSpPr>
          <p:cNvPr id="197" name="Strategies to fix mistakes…"/>
          <p:cNvSpPr txBox="1"/>
          <p:nvPr/>
        </p:nvSpPr>
        <p:spPr>
          <a:xfrm>
            <a:off x="12737396" y="2912928"/>
            <a:ext cx="11811001" cy="858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defRPr sz="4000"/>
            </a:pP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Strategies to fix mistakes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Awareness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Preparing them for the real world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Accountability 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Challenged with something new - resilience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Defining conf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Defining confidence</a:t>
            </a:r>
          </a:p>
        </p:txBody>
      </p:sp>
      <p:sp>
        <p:nvSpPr>
          <p:cNvPr id="200" name="The single most critical factor behind human performance. *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single most critical factor behind human performance. </a:t>
            </a:r>
            <a:r>
              <a:rPr>
                <a:solidFill>
                  <a:srgbClr val="FFFFFF"/>
                </a:solidFill>
              </a:rPr>
              <a:t>*</a:t>
            </a:r>
          </a:p>
          <a:p>
            <a:pPr/>
            <a:r>
              <a:t>It is the most consistent factor found between high performing and lower performing individuals. </a:t>
            </a:r>
          </a:p>
          <a:p>
            <a:pPr/>
            <a:r>
              <a:t>Confidence: trusting the cause will equal the effect</a:t>
            </a:r>
          </a:p>
          <a:p>
            <a:pPr/>
            <a:r>
              <a:t>If I do this - this will happen </a:t>
            </a:r>
          </a:p>
          <a:p>
            <a:pPr/>
            <a:r>
              <a:t>Confidence is  SKILL - it can be learned</a:t>
            </a:r>
          </a:p>
        </p:txBody>
      </p:sp>
      <p:sp>
        <p:nvSpPr>
          <p:cNvPr id="201" name="Trophy"/>
          <p:cNvSpPr/>
          <p:nvPr/>
        </p:nvSpPr>
        <p:spPr>
          <a:xfrm>
            <a:off x="17223726" y="4911556"/>
            <a:ext cx="3599600" cy="43509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139" y="0"/>
                </a:moveTo>
                <a:cubicBezTo>
                  <a:pt x="4139" y="0"/>
                  <a:pt x="4149" y="623"/>
                  <a:pt x="4237" y="1589"/>
                </a:cubicBezTo>
                <a:cubicBezTo>
                  <a:pt x="2431" y="832"/>
                  <a:pt x="0" y="1725"/>
                  <a:pt x="0" y="3889"/>
                </a:cubicBezTo>
                <a:cubicBezTo>
                  <a:pt x="0" y="6026"/>
                  <a:pt x="2630" y="7372"/>
                  <a:pt x="4623" y="8623"/>
                </a:cubicBezTo>
                <a:cubicBezTo>
                  <a:pt x="6617" y="9874"/>
                  <a:pt x="5496" y="11300"/>
                  <a:pt x="5496" y="11300"/>
                </a:cubicBezTo>
                <a:cubicBezTo>
                  <a:pt x="5496" y="11300"/>
                  <a:pt x="5764" y="11446"/>
                  <a:pt x="6151" y="11655"/>
                </a:cubicBezTo>
                <a:cubicBezTo>
                  <a:pt x="6151" y="11655"/>
                  <a:pt x="6687" y="11060"/>
                  <a:pt x="6687" y="10290"/>
                </a:cubicBezTo>
                <a:cubicBezTo>
                  <a:pt x="6687" y="10138"/>
                  <a:pt x="6674" y="9995"/>
                  <a:pt x="6650" y="9857"/>
                </a:cubicBezTo>
                <a:cubicBezTo>
                  <a:pt x="7364" y="10917"/>
                  <a:pt x="8282" y="11742"/>
                  <a:pt x="9461" y="12100"/>
                </a:cubicBezTo>
                <a:lnTo>
                  <a:pt x="9461" y="14760"/>
                </a:lnTo>
                <a:lnTo>
                  <a:pt x="7250" y="14760"/>
                </a:lnTo>
                <a:lnTo>
                  <a:pt x="7250" y="18727"/>
                </a:lnTo>
                <a:lnTo>
                  <a:pt x="5761" y="18727"/>
                </a:lnTo>
                <a:lnTo>
                  <a:pt x="4147" y="20386"/>
                </a:lnTo>
                <a:lnTo>
                  <a:pt x="4127" y="20386"/>
                </a:lnTo>
                <a:lnTo>
                  <a:pt x="4127" y="21600"/>
                </a:lnTo>
                <a:lnTo>
                  <a:pt x="17475" y="21600"/>
                </a:lnTo>
                <a:lnTo>
                  <a:pt x="17475" y="20386"/>
                </a:lnTo>
                <a:lnTo>
                  <a:pt x="17455" y="20386"/>
                </a:lnTo>
                <a:lnTo>
                  <a:pt x="15839" y="18727"/>
                </a:lnTo>
                <a:lnTo>
                  <a:pt x="14352" y="18727"/>
                </a:lnTo>
                <a:lnTo>
                  <a:pt x="14352" y="14760"/>
                </a:lnTo>
                <a:lnTo>
                  <a:pt x="12141" y="14760"/>
                </a:lnTo>
                <a:lnTo>
                  <a:pt x="12141" y="12100"/>
                </a:lnTo>
                <a:cubicBezTo>
                  <a:pt x="13320" y="11742"/>
                  <a:pt x="14238" y="10917"/>
                  <a:pt x="14952" y="9857"/>
                </a:cubicBezTo>
                <a:cubicBezTo>
                  <a:pt x="14928" y="9994"/>
                  <a:pt x="14915" y="10138"/>
                  <a:pt x="14916" y="10290"/>
                </a:cubicBezTo>
                <a:cubicBezTo>
                  <a:pt x="14916" y="11060"/>
                  <a:pt x="15449" y="11655"/>
                  <a:pt x="15449" y="11655"/>
                </a:cubicBezTo>
                <a:cubicBezTo>
                  <a:pt x="15836" y="11446"/>
                  <a:pt x="16107" y="11300"/>
                  <a:pt x="16107" y="11300"/>
                </a:cubicBezTo>
                <a:cubicBezTo>
                  <a:pt x="16107" y="11300"/>
                  <a:pt x="14985" y="9874"/>
                  <a:pt x="16979" y="8623"/>
                </a:cubicBezTo>
                <a:cubicBezTo>
                  <a:pt x="18972" y="7372"/>
                  <a:pt x="21600" y="6026"/>
                  <a:pt x="21600" y="3889"/>
                </a:cubicBezTo>
                <a:cubicBezTo>
                  <a:pt x="21600" y="1725"/>
                  <a:pt x="19172" y="832"/>
                  <a:pt x="17365" y="1589"/>
                </a:cubicBezTo>
                <a:cubicBezTo>
                  <a:pt x="17453" y="623"/>
                  <a:pt x="17461" y="0"/>
                  <a:pt x="17461" y="0"/>
                </a:cubicBezTo>
                <a:lnTo>
                  <a:pt x="4139" y="0"/>
                </a:lnTo>
                <a:close/>
                <a:moveTo>
                  <a:pt x="2780" y="2437"/>
                </a:moveTo>
                <a:cubicBezTo>
                  <a:pt x="3886" y="2437"/>
                  <a:pt x="4325" y="3145"/>
                  <a:pt x="4499" y="3649"/>
                </a:cubicBezTo>
                <a:cubicBezTo>
                  <a:pt x="4748" y="5174"/>
                  <a:pt x="5172" y="6946"/>
                  <a:pt x="5886" y="8488"/>
                </a:cubicBezTo>
                <a:cubicBezTo>
                  <a:pt x="5216" y="7814"/>
                  <a:pt x="4193" y="7247"/>
                  <a:pt x="3073" y="6490"/>
                </a:cubicBezTo>
                <a:cubicBezTo>
                  <a:pt x="229" y="4570"/>
                  <a:pt x="1195" y="2437"/>
                  <a:pt x="2780" y="2437"/>
                </a:cubicBezTo>
                <a:close/>
                <a:moveTo>
                  <a:pt x="18822" y="2437"/>
                </a:moveTo>
                <a:cubicBezTo>
                  <a:pt x="20407" y="2437"/>
                  <a:pt x="21373" y="4570"/>
                  <a:pt x="18529" y="6490"/>
                </a:cubicBezTo>
                <a:cubicBezTo>
                  <a:pt x="17409" y="7247"/>
                  <a:pt x="16386" y="7814"/>
                  <a:pt x="15716" y="8488"/>
                </a:cubicBezTo>
                <a:cubicBezTo>
                  <a:pt x="16430" y="6947"/>
                  <a:pt x="16852" y="5174"/>
                  <a:pt x="17101" y="3649"/>
                </a:cubicBezTo>
                <a:cubicBezTo>
                  <a:pt x="17275" y="3145"/>
                  <a:pt x="17716" y="2437"/>
                  <a:pt x="18822" y="2437"/>
                </a:cubicBezTo>
                <a:close/>
              </a:path>
            </a:pathLst>
          </a:custGeom>
          <a:solidFill>
            <a:srgbClr val="838787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02" name="*Vealey, R. S. (2001). Understanding and enhancing self-confidence in athletes. In R. N. Singer, H. A. Hausenblas, &amp; C. M. Janelle (Eds.), Handbook of Sport Psychology (2nd ed., pp. 550–565). John Wiley &amp; Sons."/>
          <p:cNvSpPr txBox="1"/>
          <p:nvPr/>
        </p:nvSpPr>
        <p:spPr>
          <a:xfrm>
            <a:off x="872286" y="12900848"/>
            <a:ext cx="23055174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1800">
                <a:solidFill>
                  <a:srgbClr val="FFFFFF"/>
                </a:solidFill>
              </a:defRPr>
            </a:pPr>
            <a:r>
              <a:t>*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Vealey, R. S. (2001).</a:t>
            </a:r>
            <a:r>
              <a:t> </a:t>
            </a:r>
            <a:r>
              <a:rPr i="1">
                <a:latin typeface="Avenir Next Regular"/>
                <a:ea typeface="Avenir Next Regular"/>
                <a:cs typeface="Avenir Next Regular"/>
                <a:sym typeface="Avenir Next Regular"/>
              </a:rPr>
              <a:t>Understanding and enhancing self-confidence in athletes.</a:t>
            </a:r>
            <a:r>
              <a:t> In R. N. Singer, H. A. Hausenblas, &amp; C. M. Janelle (Eds.), </a:t>
            </a: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Handbook of Sport Psychology (2nd ed., pp. 550–565)</a:t>
            </a:r>
            <a:r>
              <a:t>. John Wiley &amp; Sons.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Oval"/>
          <p:cNvSpPr/>
          <p:nvPr/>
        </p:nvSpPr>
        <p:spPr>
          <a:xfrm>
            <a:off x="16760297" y="4131093"/>
            <a:ext cx="5477481" cy="5335551"/>
          </a:xfrm>
          <a:prstGeom prst="ellipse">
            <a:avLst/>
          </a:prstGeom>
          <a:solidFill>
            <a:srgbClr val="222222"/>
          </a:solidFill>
          <a:ln w="1397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05" name="Where we think confidence comes from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Where we think confidence comes from </a:t>
            </a:r>
          </a:p>
        </p:txBody>
      </p:sp>
      <p:sp>
        <p:nvSpPr>
          <p:cNvPr id="206" name="Profiling conf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Profiling confidence</a:t>
            </a:r>
          </a:p>
        </p:txBody>
      </p:sp>
      <p:sp>
        <p:nvSpPr>
          <p:cNvPr id="207" name="Ego - false (outcome/comparison)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Ego - false (outcome/comparison)</a:t>
            </a:r>
          </a:p>
          <a:p>
            <a:pPr/>
            <a:r>
              <a:t>Aggressive - false (outcome/comparison)</a:t>
            </a:r>
          </a:p>
          <a:p>
            <a:pPr/>
            <a:r>
              <a:t>Assertive - true (task/process)</a:t>
            </a:r>
          </a:p>
          <a:p>
            <a:pPr/>
            <a:r>
              <a:t>Passive - false (comparison/outcome)</a:t>
            </a:r>
          </a:p>
          <a:p>
            <a:pPr/>
            <a:r>
              <a:t>Pessimistic - false (comparison) </a:t>
            </a:r>
          </a:p>
        </p:txBody>
      </p:sp>
      <p:sp>
        <p:nvSpPr>
          <p:cNvPr id="208" name="CONFIDENCE"/>
          <p:cNvSpPr txBox="1"/>
          <p:nvPr/>
        </p:nvSpPr>
        <p:spPr>
          <a:xfrm>
            <a:off x="17401860" y="6328968"/>
            <a:ext cx="419435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CONFIDENCE</a:t>
            </a:r>
          </a:p>
        </p:txBody>
      </p:sp>
      <p:sp>
        <p:nvSpPr>
          <p:cNvPr id="209" name="Line"/>
          <p:cNvSpPr/>
          <p:nvPr/>
        </p:nvSpPr>
        <p:spPr>
          <a:xfrm flipV="1">
            <a:off x="17623378" y="4967291"/>
            <a:ext cx="3751317" cy="3663156"/>
          </a:xfrm>
          <a:prstGeom prst="line">
            <a:avLst/>
          </a:prstGeom>
          <a:ln w="127000">
            <a:solidFill>
              <a:schemeClr val="accent4">
                <a:hueOff val="-667846"/>
                <a:satOff val="2144"/>
                <a:lumOff val="-5984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latin typeface="+mn-lt"/>
                <a:ea typeface="+mn-ea"/>
                <a:cs typeface="+mn-cs"/>
                <a:sym typeface="DIN Condensed Bold"/>
              </a:defRPr>
            </a:pPr>
          </a:p>
        </p:txBody>
      </p:sp>
      <p:sp>
        <p:nvSpPr>
          <p:cNvPr id="210" name="*Craig Manning, The Fearless Mind: 5 Essential Steps to Higher Performance"/>
          <p:cNvSpPr txBox="1"/>
          <p:nvPr/>
        </p:nvSpPr>
        <p:spPr>
          <a:xfrm>
            <a:off x="1586858" y="12540898"/>
            <a:ext cx="1016128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2500">
                <a:solidFill>
                  <a:srgbClr val="FFFFFF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*</a:t>
            </a:r>
            <a:r>
              <a:rPr i="1"/>
              <a:t>Craig Manning,</a:t>
            </a:r>
            <a:r>
              <a:t> The Fearless Mind: 5 Essential Steps to Higher Performance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Eg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Ego</a:t>
            </a:r>
          </a:p>
        </p:txBody>
      </p:sp>
      <p:sp>
        <p:nvSpPr>
          <p:cNvPr id="213" name="Rooted in comparison…"/>
          <p:cNvSpPr txBox="1"/>
          <p:nvPr/>
        </p:nvSpPr>
        <p:spPr>
          <a:xfrm>
            <a:off x="762000" y="3924299"/>
            <a:ext cx="11811000" cy="858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Rooted in comparison 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Perfection (so that others will like me)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Always seeking approval from others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Motivation becomes based on what others think of me</a:t>
            </a:r>
          </a:p>
        </p:txBody>
      </p:sp>
      <p:sp>
        <p:nvSpPr>
          <p:cNvPr id="214" name="EGO - approval…"/>
          <p:cNvSpPr txBox="1"/>
          <p:nvPr/>
        </p:nvSpPr>
        <p:spPr>
          <a:xfrm>
            <a:off x="17172103" y="1700507"/>
            <a:ext cx="6286002" cy="49022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pPr>
            <a:r>
              <a:t>EGO - approval</a:t>
            </a:r>
          </a:p>
          <a:p>
            <a:pPr>
              <a:defRPr sz="3200"/>
            </a:pPr>
            <a:r>
              <a:t>Aggressive - false confidence </a:t>
            </a:r>
          </a:p>
          <a:p>
            <a:pPr>
              <a:defRPr sz="3200"/>
            </a:pPr>
            <a:r>
              <a:t>Assertive - true confidence</a:t>
            </a:r>
          </a:p>
          <a:p>
            <a:pPr>
              <a:defRPr sz="3200"/>
            </a:pPr>
            <a:r>
              <a:t>Passive - no confidence at all </a:t>
            </a:r>
          </a:p>
          <a:p>
            <a:pPr>
              <a:defRPr sz="3200"/>
            </a:pPr>
            <a:r>
              <a:t>Pessimistic - don’t even 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aGgress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aGgressive</a:t>
            </a:r>
          </a:p>
        </p:txBody>
      </p:sp>
      <p:sp>
        <p:nvSpPr>
          <p:cNvPr id="217" name="False Confidence - Rooted in comparison…"/>
          <p:cNvSpPr txBox="1"/>
          <p:nvPr>
            <p:ph type="body" idx="1"/>
          </p:nvPr>
        </p:nvSpPr>
        <p:spPr>
          <a:xfrm>
            <a:off x="762000" y="3860800"/>
            <a:ext cx="16169807" cy="8859176"/>
          </a:xfrm>
          <a:prstGeom prst="rect">
            <a:avLst/>
          </a:prstGeom>
        </p:spPr>
        <p:txBody>
          <a:bodyPr/>
          <a:lstStyle/>
          <a:p>
            <a:pPr marL="533400" indent="-533400" defTabSz="693419">
              <a:spcBef>
                <a:spcPts val="3200"/>
              </a:spcBef>
              <a:defRPr sz="3359"/>
            </a:pPr>
            <a:r>
              <a:t>False Confidence - Rooted in comparison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I am great / You stink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Aggressive people get their confidence from being better than others 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Only feel good about themselves if they are the best in the room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Some of these athletes are born on 3rd base - they have performed well without effort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Try to lift themselves up and put others down - so they can relax and execute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Maybe not well liked - but respected (usually thru fear) </a:t>
            </a:r>
          </a:p>
          <a:p>
            <a:pPr marL="533400" indent="-533400" defTabSz="693419">
              <a:spcBef>
                <a:spcPts val="3200"/>
              </a:spcBef>
              <a:defRPr sz="3359"/>
            </a:pPr>
            <a:r>
              <a:t>No potential to get better - because all that is cared about is being better than others </a:t>
            </a:r>
          </a:p>
        </p:txBody>
      </p:sp>
      <p:sp>
        <p:nvSpPr>
          <p:cNvPr id="218" name="EGO - approval…"/>
          <p:cNvSpPr txBox="1"/>
          <p:nvPr/>
        </p:nvSpPr>
        <p:spPr>
          <a:xfrm>
            <a:off x="17456464" y="1853981"/>
            <a:ext cx="6103442" cy="49022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A6AAA9"/>
                </a:solidFill>
              </a:defRPr>
            </a:pPr>
            <a:r>
              <a:t>EGO - approval</a:t>
            </a:r>
          </a:p>
          <a:p>
            <a:pPr>
              <a:defRPr sz="3200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pPr>
            <a:r>
              <a:t>Aggressive - false confidence </a:t>
            </a:r>
          </a:p>
          <a:p>
            <a:pPr>
              <a:defRPr sz="3200"/>
            </a:pPr>
            <a:r>
              <a:t>Assertive - true confidence</a:t>
            </a:r>
          </a:p>
          <a:p>
            <a:pPr>
              <a:defRPr sz="3200"/>
            </a:pPr>
            <a:r>
              <a:t>Passive - no confidence at all </a:t>
            </a:r>
          </a:p>
          <a:p>
            <a:pPr>
              <a:defRPr sz="3200"/>
            </a:pPr>
            <a:r>
              <a:t>Pessimistic - don’t even 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ass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Passive</a:t>
            </a:r>
          </a:p>
        </p:txBody>
      </p:sp>
      <p:sp>
        <p:nvSpPr>
          <p:cNvPr id="221" name="I stink / you’re great…"/>
          <p:cNvSpPr txBox="1"/>
          <p:nvPr/>
        </p:nvSpPr>
        <p:spPr>
          <a:xfrm>
            <a:off x="596122" y="3924299"/>
            <a:ext cx="15869048" cy="93833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I stink / you’re great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Rooted in comparison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Always putting themselves  down - thinking that somehow other people are more superior to them in some way 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Focus on what they are not doing well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Walk into the gym and compare themselves to their competition then rank themselves</a:t>
            </a:r>
          </a:p>
          <a:p>
            <a:pPr marL="635000" indent="-635000">
              <a:buClr>
                <a:schemeClr val="accent1"/>
              </a:buClr>
              <a:buSzPct val="104999"/>
              <a:buFont typeface="Avenir Next Regular"/>
              <a:buChar char="▸"/>
              <a:defRPr sz="4000"/>
            </a:pPr>
            <a:r>
              <a:t>People pleasers - usually well liked - maybe not a lot of respect</a:t>
            </a:r>
          </a:p>
        </p:txBody>
      </p:sp>
      <p:sp>
        <p:nvSpPr>
          <p:cNvPr id="222" name="EGO - approval…"/>
          <p:cNvSpPr txBox="1"/>
          <p:nvPr/>
        </p:nvSpPr>
        <p:spPr>
          <a:xfrm>
            <a:off x="17456464" y="1853981"/>
            <a:ext cx="6103442" cy="49022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A6AAA9"/>
                </a:solidFill>
              </a:defRPr>
            </a:pPr>
            <a:r>
              <a:t>EGO - approval</a:t>
            </a:r>
          </a:p>
          <a:p>
            <a:pPr>
              <a:defRPr sz="3200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pPr>
            <a:r>
              <a:rPr>
                <a:solidFill>
                  <a:srgbClr val="838787"/>
                </a:solidFill>
              </a:rPr>
              <a:t>Aggressive - false confidence</a:t>
            </a:r>
            <a:r>
              <a:t> </a:t>
            </a:r>
          </a:p>
          <a:p>
            <a:pPr>
              <a:defRPr sz="3200"/>
            </a:pPr>
            <a:r>
              <a:t>Assertive - true confidence</a:t>
            </a:r>
          </a:p>
          <a:p>
            <a:pPr>
              <a:defRPr sz="3200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pPr>
            <a:r>
              <a:t>Passive - no confidence at all </a:t>
            </a:r>
          </a:p>
          <a:p>
            <a:pPr>
              <a:defRPr sz="3200"/>
            </a:pPr>
            <a:r>
              <a:t>Pessimistic - don’t even 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Assertiv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85165">
              <a:spcBef>
                <a:spcPts val="3200"/>
              </a:spcBef>
              <a:defRPr sz="7221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lvl1pPr>
          </a:lstStyle>
          <a:p>
            <a:pPr/>
            <a:r>
              <a:t>Assertive </a:t>
            </a:r>
          </a:p>
        </p:txBody>
      </p:sp>
      <p:sp>
        <p:nvSpPr>
          <p:cNvPr id="225" name="True confidence…"/>
          <p:cNvSpPr txBox="1"/>
          <p:nvPr>
            <p:ph type="body" idx="1"/>
          </p:nvPr>
        </p:nvSpPr>
        <p:spPr>
          <a:xfrm>
            <a:off x="762000" y="3860800"/>
            <a:ext cx="16043883" cy="8585200"/>
          </a:xfrm>
          <a:prstGeom prst="rect">
            <a:avLst/>
          </a:prstGeom>
        </p:spPr>
        <p:txBody>
          <a:bodyPr/>
          <a:lstStyle/>
          <a:p>
            <a:pPr marL="419100" indent="-419100" defTabSz="544830">
              <a:spcBef>
                <a:spcPts val="2500"/>
              </a:spcBef>
              <a:defRPr sz="2640"/>
            </a:pPr>
            <a:r>
              <a:t>True confidence 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“I am good and so are you “- SO LETS COMPETE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Good without any comparison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Dependent on my skill set, If I don’t have it I GO TO WORK and get it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If someone beats me because they have better skills than me - so be it - but I didn’t beat myself in competition. 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Set goals about what they want TO DO - NOT ON BEATING OTHERS - the moment you focus on beating others you will play to their level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Attend to things they have direct control over - SKILL SET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Play the game of life to win not to beat others 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Always asking themselves “AM I GETTING BETTER?”</a:t>
            </a:r>
          </a:p>
          <a:p>
            <a:pPr marL="419100" indent="-419100" defTabSz="544830">
              <a:spcBef>
                <a:spcPts val="2500"/>
              </a:spcBef>
              <a:defRPr sz="2640"/>
            </a:pPr>
            <a:r>
              <a:t>Passionate about seeing how good they can execute the skills </a:t>
            </a:r>
          </a:p>
        </p:txBody>
      </p:sp>
      <p:sp>
        <p:nvSpPr>
          <p:cNvPr id="226" name="EGO - approval…"/>
          <p:cNvSpPr txBox="1"/>
          <p:nvPr/>
        </p:nvSpPr>
        <p:spPr>
          <a:xfrm>
            <a:off x="17456464" y="1853981"/>
            <a:ext cx="6437615" cy="4902201"/>
          </a:xfrm>
          <a:prstGeom prst="rect">
            <a:avLst/>
          </a:prstGeom>
          <a:ln w="254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200">
                <a:solidFill>
                  <a:srgbClr val="A6AAA9"/>
                </a:solidFill>
              </a:defRPr>
            </a:pPr>
            <a:r>
              <a:t>EGO - approval</a:t>
            </a:r>
          </a:p>
          <a:p>
            <a:pPr>
              <a:defRPr sz="3200"/>
            </a:pPr>
            <a:r>
              <a:t>Aggressive - false confidence </a:t>
            </a:r>
          </a:p>
          <a:p>
            <a:pPr>
              <a:defRPr sz="3200">
                <a:solidFill>
                  <a:schemeClr val="accent4">
                    <a:hueOff val="-667846"/>
                    <a:satOff val="2144"/>
                    <a:lumOff val="-5984"/>
                  </a:schemeClr>
                </a:solidFill>
              </a:defRPr>
            </a:pPr>
            <a:r>
              <a:t>ASSERTIVE - TRUE CONFIDENCE</a:t>
            </a:r>
          </a:p>
          <a:p>
            <a:pPr>
              <a:defRPr sz="3200"/>
            </a:pPr>
            <a:r>
              <a:t>Passive - no confidence at all </a:t>
            </a:r>
          </a:p>
          <a:p>
            <a:pPr>
              <a:defRPr sz="3200"/>
            </a:pPr>
            <a:r>
              <a:t>Pessimistic - don’t even try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 Bold"/>
        <a:ea typeface="DIN Condensed Bold"/>
        <a:cs typeface="DIN Condensed Bold"/>
      </a:majorFont>
      <a:minorFont>
        <a:latin typeface="DIN Condensed Bold"/>
        <a:ea typeface="DIN Condensed Bold"/>
        <a:cs typeface="DIN Condensed Bol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9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