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sldIdLst>
    <p:sldId id="257" r:id="rId3"/>
    <p:sldId id="266" r:id="rId4"/>
    <p:sldId id="258" r:id="rId5"/>
    <p:sldId id="259" r:id="rId6"/>
    <p:sldId id="263" r:id="rId7"/>
    <p:sldId id="264" r:id="rId8"/>
    <p:sldId id="267" r:id="rId9"/>
    <p:sldId id="262"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6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7DD4EB-E7BD-47EF-A2D1-8F9ACBBA40EF}"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1316608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7DD4EB-E7BD-47EF-A2D1-8F9ACBBA40EF}"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1894775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7DD4EB-E7BD-47EF-A2D1-8F9ACBBA40EF}"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329501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7DD4EB-E7BD-47EF-A2D1-8F9ACBBA40EF}"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195091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7DD4EB-E7BD-47EF-A2D1-8F9ACBBA40EF}" type="datetimeFigureOut">
              <a:rPr lang="en-US" smtClean="0"/>
              <a:t>7/5/2017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1605364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7DD4EB-E7BD-47EF-A2D1-8F9ACBBA40EF}"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2174435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7DD4EB-E7BD-47EF-A2D1-8F9ACBBA40EF}" type="datetimeFigureOut">
              <a:rPr lang="en-US" smtClean="0"/>
              <a:t>7/5/2017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1169835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7DD4EB-E7BD-47EF-A2D1-8F9ACBBA40EF}" type="datetimeFigureOut">
              <a:rPr lang="en-US" smtClean="0"/>
              <a:t>7/5/2017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3754500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DD4EB-E7BD-47EF-A2D1-8F9ACBBA40EF}" type="datetimeFigureOut">
              <a:rPr lang="en-US" smtClean="0"/>
              <a:t>7/5/2017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9CE806-FF2D-4385-93E0-7B8C1857860D}" type="slidenum">
              <a:rPr lang="en-US" smtClean="0"/>
              <a:t>‹#›</a:t>
            </a:fld>
            <a:endParaRPr lang="en-US"/>
          </a:p>
        </p:txBody>
      </p:sp>
      <p:sp>
        <p:nvSpPr>
          <p:cNvPr id="5" name="Rectangle 4"/>
          <p:cNvSpPr/>
          <p:nvPr userDrawn="1"/>
        </p:nvSpPr>
        <p:spPr>
          <a:xfrm>
            <a:off x="12401958"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Edit the text with your own short phrases. </a:t>
            </a:r>
          </a:p>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 </a:t>
            </a:r>
          </a:p>
        </p:txBody>
      </p:sp>
    </p:spTree>
    <p:extLst>
      <p:ext uri="{BB962C8B-B14F-4D97-AF65-F5344CB8AC3E}">
        <p14:creationId xmlns:p14="http://schemas.microsoft.com/office/powerpoint/2010/main" val="481034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DD4EB-E7BD-47EF-A2D1-8F9ACBBA40EF}"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4267112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DD4EB-E7BD-47EF-A2D1-8F9ACBBA40EF}" type="datetimeFigureOut">
              <a:rPr lang="en-US" smtClean="0"/>
              <a:t>7/5/2017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CE806-FF2D-4385-93E0-7B8C1857860D}" type="slidenum">
              <a:rPr lang="en-US" smtClean="0"/>
              <a:t>‹#›</a:t>
            </a:fld>
            <a:endParaRPr lang="en-US"/>
          </a:p>
        </p:txBody>
      </p:sp>
    </p:spTree>
    <p:extLst>
      <p:ext uri="{BB962C8B-B14F-4D97-AF65-F5344CB8AC3E}">
        <p14:creationId xmlns:p14="http://schemas.microsoft.com/office/powerpoint/2010/main" val="90669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7DD4EB-E7BD-47EF-A2D1-8F9ACBBA40EF}" type="datetimeFigureOut">
              <a:rPr lang="en-US" smtClean="0"/>
              <a:t>7/5/2017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CE806-FF2D-4385-93E0-7B8C1857860D}" type="slidenum">
              <a:rPr lang="en-US" smtClean="0"/>
              <a:t>‹#›</a:t>
            </a:fld>
            <a:endParaRPr lang="en-US"/>
          </a:p>
        </p:txBody>
      </p:sp>
    </p:spTree>
    <p:extLst>
      <p:ext uri="{BB962C8B-B14F-4D97-AF65-F5344CB8AC3E}">
        <p14:creationId xmlns:p14="http://schemas.microsoft.com/office/powerpoint/2010/main" val="26878791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2362200" y="1447800"/>
            <a:ext cx="9829800" cy="685800"/>
          </a:xfrm>
          <a:prstGeom prst="rect">
            <a:avLst/>
          </a:prstGeom>
          <a:gradFill flip="none" rotWithShape="1">
            <a:gsLst>
              <a:gs pos="0">
                <a:srgbClr val="4F81BD">
                  <a:lumMod val="60000"/>
                  <a:lumOff val="40000"/>
                </a:srgbClr>
              </a:gs>
              <a:gs pos="26000">
                <a:sysClr val="window" lastClr="FFFFFF">
                  <a:lumMod val="95000"/>
                </a:sysClr>
              </a:gs>
              <a:gs pos="80000">
                <a:sysClr val="windowText" lastClr="000000">
                  <a:lumMod val="50000"/>
                  <a:lumOff val="50000"/>
                </a:sysClr>
              </a:gs>
              <a:gs pos="100000">
                <a:sysClr val="window" lastClr="FFFFFF">
                  <a:lumMod val="65000"/>
                </a:sysClr>
              </a:gs>
            </a:gsLst>
            <a:lin ang="16200000" scaled="1"/>
            <a:tileRect/>
          </a:gradFill>
          <a:ln w="25400" cap="flat" cmpd="sng" algn="ctr">
            <a:noFill/>
            <a:prstDash val="solid"/>
          </a:ln>
          <a:effectLst>
            <a:outerShdw blurRad="152400" dist="1143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a:endParaRPr>
          </a:p>
        </p:txBody>
      </p:sp>
      <p:sp>
        <p:nvSpPr>
          <p:cNvPr id="23" name="Rectangle 22"/>
          <p:cNvSpPr/>
          <p:nvPr/>
        </p:nvSpPr>
        <p:spPr>
          <a:xfrm>
            <a:off x="2362200" y="1447800"/>
            <a:ext cx="9829800" cy="685800"/>
          </a:xfrm>
          <a:prstGeom prst="rect">
            <a:avLst/>
          </a:prstGeom>
          <a:gradFill flip="none" rotWithShape="1">
            <a:gsLst>
              <a:gs pos="0">
                <a:srgbClr val="4F81BD">
                  <a:lumMod val="60000"/>
                  <a:lumOff val="40000"/>
                </a:srgbClr>
              </a:gs>
              <a:gs pos="26000">
                <a:sysClr val="window" lastClr="FFFFFF">
                  <a:lumMod val="95000"/>
                </a:sysClr>
              </a:gs>
              <a:gs pos="80000">
                <a:sysClr val="windowText" lastClr="000000">
                  <a:lumMod val="50000"/>
                  <a:lumOff val="50000"/>
                </a:sysClr>
              </a:gs>
              <a:gs pos="100000">
                <a:sysClr val="window" lastClr="FFFFFF">
                  <a:lumMod val="65000"/>
                </a:sysClr>
              </a:gs>
            </a:gsLst>
            <a:lin ang="5400000" scaled="1"/>
            <a:tileRect/>
          </a:gradFill>
          <a:ln w="25400" cap="flat" cmpd="sng" algn="ctr">
            <a:noFill/>
            <a:prstDash val="solid"/>
          </a:ln>
          <a:effectLst>
            <a:outerShdw blurRad="152400" dist="1143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a:endParaRPr>
          </a:p>
        </p:txBody>
      </p:sp>
      <p:sp>
        <p:nvSpPr>
          <p:cNvPr id="24" name="TextBox 23"/>
          <p:cNvSpPr txBox="1"/>
          <p:nvPr/>
        </p:nvSpPr>
        <p:spPr>
          <a:xfrm>
            <a:off x="3305943" y="1529090"/>
            <a:ext cx="7315200" cy="523220"/>
          </a:xfrm>
          <a:prstGeom prst="rect">
            <a:avLst/>
          </a:prstGeom>
          <a:noFill/>
          <a:effectLst>
            <a:outerShdw blurRad="63500" sx="102000" sy="102000" algn="ctr" rotWithShape="0">
              <a:prstClr val="black">
                <a:alpha val="40000"/>
              </a:prstClr>
            </a:outerShdw>
          </a:effectLst>
        </p:spPr>
        <p:txBody>
          <a:bodyPr wrap="none" rtlCol="0">
            <a:noAutofit/>
          </a:bodyPr>
          <a:lstStyle/>
          <a:p>
            <a:r>
              <a:rPr lang="en-US" sz="2800" b="1" dirty="0" smtClean="0">
                <a:solidFill>
                  <a:prstClr val="black">
                    <a:lumMod val="75000"/>
                    <a:lumOff val="25000"/>
                  </a:prstClr>
                </a:solidFill>
                <a:effectLst>
                  <a:innerShdw blurRad="63500" dist="50800" dir="5400000">
                    <a:prstClr val="white">
                      <a:alpha val="79000"/>
                    </a:prstClr>
                  </a:innerShdw>
                </a:effectLst>
              </a:rPr>
              <a:t>Tomato</a:t>
            </a:r>
            <a:r>
              <a:rPr lang="en-US" sz="2800" b="1" dirty="0" smtClean="0">
                <a:solidFill>
                  <a:srgbClr val="92D050"/>
                </a:solidFill>
                <a:effectLst>
                  <a:innerShdw blurRad="63500" dist="50800" dir="5400000">
                    <a:prstClr val="white">
                      <a:alpha val="79000"/>
                    </a:prstClr>
                  </a:innerShdw>
                </a:effectLst>
              </a:rPr>
              <a:t>? 6x200m</a:t>
            </a:r>
            <a:endParaRPr lang="en-US" sz="2800" b="1" dirty="0">
              <a:solidFill>
                <a:srgbClr val="92D050"/>
              </a:solidFill>
              <a:effectLst>
                <a:innerShdw blurRad="63500" dist="50800" dir="5400000">
                  <a:prstClr val="white">
                    <a:alpha val="79000"/>
                  </a:prstClr>
                </a:innerShdw>
              </a:effectLst>
            </a:endParaRPr>
          </a:p>
        </p:txBody>
      </p:sp>
      <p:sp>
        <p:nvSpPr>
          <p:cNvPr id="25" name="Rectangle 24"/>
          <p:cNvSpPr/>
          <p:nvPr/>
        </p:nvSpPr>
        <p:spPr>
          <a:xfrm>
            <a:off x="2362200" y="2667000"/>
            <a:ext cx="9829800" cy="685800"/>
          </a:xfrm>
          <a:prstGeom prst="rect">
            <a:avLst/>
          </a:prstGeom>
          <a:gradFill flip="none" rotWithShape="1">
            <a:gsLst>
              <a:gs pos="0">
                <a:srgbClr val="4F81BD">
                  <a:lumMod val="60000"/>
                  <a:lumOff val="40000"/>
                </a:srgbClr>
              </a:gs>
              <a:gs pos="26000">
                <a:sysClr val="window" lastClr="FFFFFF">
                  <a:lumMod val="95000"/>
                </a:sysClr>
              </a:gs>
              <a:gs pos="80000">
                <a:sysClr val="windowText" lastClr="000000">
                  <a:lumMod val="50000"/>
                  <a:lumOff val="50000"/>
                </a:sysClr>
              </a:gs>
              <a:gs pos="100000">
                <a:sysClr val="window" lastClr="FFFFFF">
                  <a:lumMod val="65000"/>
                </a:sysClr>
              </a:gs>
            </a:gsLst>
            <a:lin ang="16200000" scaled="1"/>
            <a:tileRect/>
          </a:gradFill>
          <a:ln w="25400" cap="flat" cmpd="sng" algn="ctr">
            <a:noFill/>
            <a:prstDash val="solid"/>
          </a:ln>
          <a:effectLst>
            <a:outerShdw blurRad="152400" dist="1143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a:endParaRPr>
          </a:p>
        </p:txBody>
      </p:sp>
      <p:sp>
        <p:nvSpPr>
          <p:cNvPr id="26" name="Rectangle 25"/>
          <p:cNvSpPr/>
          <p:nvPr/>
        </p:nvSpPr>
        <p:spPr>
          <a:xfrm>
            <a:off x="2362200" y="2667000"/>
            <a:ext cx="9829800" cy="685800"/>
          </a:xfrm>
          <a:prstGeom prst="rect">
            <a:avLst/>
          </a:prstGeom>
          <a:gradFill flip="none" rotWithShape="1">
            <a:gsLst>
              <a:gs pos="0">
                <a:srgbClr val="4F81BD">
                  <a:lumMod val="60000"/>
                  <a:lumOff val="40000"/>
                </a:srgbClr>
              </a:gs>
              <a:gs pos="26000">
                <a:sysClr val="window" lastClr="FFFFFF">
                  <a:lumMod val="95000"/>
                </a:sysClr>
              </a:gs>
              <a:gs pos="80000">
                <a:sysClr val="windowText" lastClr="000000">
                  <a:lumMod val="50000"/>
                  <a:lumOff val="50000"/>
                </a:sysClr>
              </a:gs>
              <a:gs pos="100000">
                <a:sysClr val="window" lastClr="FFFFFF">
                  <a:lumMod val="65000"/>
                </a:sysClr>
              </a:gs>
            </a:gsLst>
            <a:lin ang="5400000" scaled="1"/>
            <a:tileRect/>
          </a:gradFill>
          <a:ln w="25400" cap="flat" cmpd="sng" algn="ctr">
            <a:noFill/>
            <a:prstDash val="solid"/>
          </a:ln>
          <a:effectLst>
            <a:outerShdw blurRad="152400" dist="1143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a:endParaRPr>
          </a:p>
        </p:txBody>
      </p:sp>
      <p:sp>
        <p:nvSpPr>
          <p:cNvPr id="27" name="TextBox 26"/>
          <p:cNvSpPr txBox="1"/>
          <p:nvPr/>
        </p:nvSpPr>
        <p:spPr>
          <a:xfrm>
            <a:off x="3305944" y="2743200"/>
            <a:ext cx="7433534" cy="609600"/>
          </a:xfrm>
          <a:prstGeom prst="rect">
            <a:avLst/>
          </a:prstGeom>
          <a:noFill/>
          <a:effectLst>
            <a:outerShdw blurRad="63500" sx="102000" sy="102000" algn="ctr" rotWithShape="0">
              <a:prstClr val="black">
                <a:alpha val="40000"/>
              </a:prstClr>
            </a:outerShdw>
          </a:effectLst>
        </p:spPr>
        <p:txBody>
          <a:bodyPr wrap="none" rtlCol="0">
            <a:noAutofit/>
          </a:bodyPr>
          <a:lstStyle/>
          <a:p>
            <a:r>
              <a:rPr lang="en-US" sz="2800" b="1" dirty="0" smtClean="0">
                <a:solidFill>
                  <a:prstClr val="black">
                    <a:lumMod val="75000"/>
                    <a:lumOff val="25000"/>
                  </a:prstClr>
                </a:solidFill>
                <a:effectLst>
                  <a:innerShdw blurRad="63500" dist="50800" dir="5400000">
                    <a:prstClr val="white">
                      <a:alpha val="79000"/>
                    </a:prstClr>
                  </a:innerShdw>
                </a:effectLst>
              </a:rPr>
              <a:t>Tomauto</a:t>
            </a:r>
            <a:r>
              <a:rPr lang="en-US" sz="2800" b="1" dirty="0" smtClean="0">
                <a:solidFill>
                  <a:srgbClr val="FF0000"/>
                </a:solidFill>
                <a:effectLst>
                  <a:innerShdw blurRad="63500" dist="50800" dir="5400000">
                    <a:prstClr val="white">
                      <a:alpha val="79000"/>
                    </a:prstClr>
                  </a:innerShdw>
                </a:effectLst>
              </a:rPr>
              <a:t>? </a:t>
            </a:r>
            <a:r>
              <a:rPr lang="en-US" sz="2800" b="1" smtClean="0">
                <a:solidFill>
                  <a:srgbClr val="FF0000"/>
                </a:solidFill>
                <a:effectLst>
                  <a:innerShdw blurRad="63500" dist="50800" dir="5400000">
                    <a:prstClr val="white">
                      <a:alpha val="79000"/>
                    </a:prstClr>
                  </a:innerShdw>
                </a:effectLst>
              </a:rPr>
              <a:t>6x200m</a:t>
            </a:r>
            <a:endParaRPr lang="en-US" sz="2800" b="1" dirty="0">
              <a:solidFill>
                <a:srgbClr val="FF0000"/>
              </a:solidFill>
              <a:effectLst>
                <a:innerShdw blurRad="63500" dist="50800" dir="5400000">
                  <a:prstClr val="white">
                    <a:alpha val="79000"/>
                  </a:prstClr>
                </a:innerShdw>
              </a:effectLst>
            </a:endParaRPr>
          </a:p>
        </p:txBody>
      </p:sp>
      <p:sp>
        <p:nvSpPr>
          <p:cNvPr id="28" name="Rectangle 27"/>
          <p:cNvSpPr/>
          <p:nvPr/>
        </p:nvSpPr>
        <p:spPr>
          <a:xfrm>
            <a:off x="2362200" y="3886200"/>
            <a:ext cx="9829800" cy="685800"/>
          </a:xfrm>
          <a:prstGeom prst="rect">
            <a:avLst/>
          </a:prstGeom>
          <a:gradFill flip="none" rotWithShape="1">
            <a:gsLst>
              <a:gs pos="0">
                <a:srgbClr val="4F81BD">
                  <a:lumMod val="60000"/>
                  <a:lumOff val="40000"/>
                </a:srgbClr>
              </a:gs>
              <a:gs pos="26000">
                <a:sysClr val="window" lastClr="FFFFFF">
                  <a:lumMod val="95000"/>
                </a:sysClr>
              </a:gs>
              <a:gs pos="80000">
                <a:sysClr val="windowText" lastClr="000000">
                  <a:lumMod val="50000"/>
                  <a:lumOff val="50000"/>
                </a:sysClr>
              </a:gs>
              <a:gs pos="100000">
                <a:sysClr val="window" lastClr="FFFFFF">
                  <a:lumMod val="65000"/>
                </a:sysClr>
              </a:gs>
            </a:gsLst>
            <a:lin ang="16200000" scaled="1"/>
            <a:tileRect/>
          </a:gradFill>
          <a:ln w="25400" cap="flat" cmpd="sng" algn="ctr">
            <a:noFill/>
            <a:prstDash val="solid"/>
          </a:ln>
          <a:effectLst>
            <a:outerShdw blurRad="152400" dist="1143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a:endParaRPr>
          </a:p>
        </p:txBody>
      </p:sp>
      <p:sp>
        <p:nvSpPr>
          <p:cNvPr id="29" name="Rectangle 28"/>
          <p:cNvSpPr/>
          <p:nvPr/>
        </p:nvSpPr>
        <p:spPr>
          <a:xfrm>
            <a:off x="2362200" y="3886200"/>
            <a:ext cx="9829800" cy="685800"/>
          </a:xfrm>
          <a:prstGeom prst="rect">
            <a:avLst/>
          </a:prstGeom>
          <a:gradFill flip="none" rotWithShape="1">
            <a:gsLst>
              <a:gs pos="0">
                <a:srgbClr val="4F81BD">
                  <a:lumMod val="60000"/>
                  <a:lumOff val="40000"/>
                </a:srgbClr>
              </a:gs>
              <a:gs pos="26000">
                <a:sysClr val="window" lastClr="FFFFFF">
                  <a:lumMod val="95000"/>
                </a:sysClr>
              </a:gs>
              <a:gs pos="80000">
                <a:sysClr val="windowText" lastClr="000000">
                  <a:lumMod val="50000"/>
                  <a:lumOff val="50000"/>
                </a:sysClr>
              </a:gs>
              <a:gs pos="100000">
                <a:sysClr val="window" lastClr="FFFFFF">
                  <a:lumMod val="65000"/>
                </a:sysClr>
              </a:gs>
            </a:gsLst>
            <a:lin ang="5400000" scaled="1"/>
            <a:tileRect/>
          </a:gradFill>
          <a:ln w="25400" cap="flat" cmpd="sng" algn="ctr">
            <a:noFill/>
            <a:prstDash val="solid"/>
          </a:ln>
          <a:effectLst>
            <a:outerShdw blurRad="152400" dist="114300" dir="5400000" algn="t"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Calibri"/>
            </a:endParaRPr>
          </a:p>
        </p:txBody>
      </p:sp>
      <p:sp>
        <p:nvSpPr>
          <p:cNvPr id="30" name="TextBox 29"/>
          <p:cNvSpPr txBox="1"/>
          <p:nvPr/>
        </p:nvSpPr>
        <p:spPr>
          <a:xfrm>
            <a:off x="3305943" y="3967490"/>
            <a:ext cx="7763676" cy="523220"/>
          </a:xfrm>
          <a:prstGeom prst="rect">
            <a:avLst/>
          </a:prstGeom>
          <a:noFill/>
          <a:effectLst>
            <a:outerShdw blurRad="63500" sx="102000" sy="102000" algn="ctr" rotWithShape="0">
              <a:prstClr val="black">
                <a:alpha val="40000"/>
              </a:prstClr>
            </a:outerShdw>
          </a:effectLst>
        </p:spPr>
        <p:txBody>
          <a:bodyPr wrap="none" rtlCol="0">
            <a:noAutofit/>
          </a:bodyPr>
          <a:lstStyle/>
          <a:p>
            <a:r>
              <a:rPr lang="en-US" sz="2800" b="1" dirty="0" smtClean="0">
                <a:solidFill>
                  <a:prstClr val="black">
                    <a:lumMod val="75000"/>
                    <a:lumOff val="25000"/>
                  </a:prstClr>
                </a:solidFill>
                <a:effectLst>
                  <a:innerShdw blurRad="63500" dist="50800" dir="5400000">
                    <a:prstClr val="white">
                      <a:alpha val="79000"/>
                    </a:prstClr>
                  </a:innerShdw>
                </a:effectLst>
              </a:rPr>
              <a:t>Training VS. Conditioning: </a:t>
            </a:r>
            <a:r>
              <a:rPr lang="en-US" sz="2800" b="1" dirty="0" smtClean="0">
                <a:solidFill>
                  <a:srgbClr val="FFFF00"/>
                </a:solidFill>
                <a:effectLst>
                  <a:innerShdw blurRad="63500" dist="50800" dir="5400000">
                    <a:prstClr val="white">
                      <a:alpha val="79000"/>
                    </a:prstClr>
                  </a:innerShdw>
                </a:effectLst>
              </a:rPr>
              <a:t>What are you thinking? </a:t>
            </a:r>
            <a:endParaRPr lang="en-US" sz="2800" b="1" dirty="0">
              <a:solidFill>
                <a:srgbClr val="FFFF00"/>
              </a:solidFill>
              <a:effectLst>
                <a:innerShdw blurRad="63500" dist="50800" dir="5400000">
                  <a:prstClr val="white">
                    <a:alpha val="79000"/>
                  </a:prstClr>
                </a:innerShdw>
              </a:effectLst>
            </a:endParaRPr>
          </a:p>
        </p:txBody>
      </p:sp>
    </p:spTree>
    <p:extLst>
      <p:ext uri="{BB962C8B-B14F-4D97-AF65-F5344CB8AC3E}">
        <p14:creationId xmlns:p14="http://schemas.microsoft.com/office/powerpoint/2010/main" val="18859069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1000"/>
                                        <p:tgtEl>
                                          <p:spTgt spid="23"/>
                                        </p:tgtEl>
                                      </p:cBhvr>
                                    </p:animEffect>
                                  </p:childTnLst>
                                </p:cTn>
                              </p:par>
                              <p:par>
                                <p:cTn id="14" presetID="17" presetClass="entr" presetSubtype="1"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1000" fill="hold"/>
                                        <p:tgtEl>
                                          <p:spTgt spid="24"/>
                                        </p:tgtEl>
                                        <p:attrNameLst>
                                          <p:attrName>ppt_x</p:attrName>
                                        </p:attrNameLst>
                                      </p:cBhvr>
                                      <p:tavLst>
                                        <p:tav tm="0">
                                          <p:val>
                                            <p:strVal val="#ppt_x"/>
                                          </p:val>
                                        </p:tav>
                                        <p:tav tm="100000">
                                          <p:val>
                                            <p:strVal val="#ppt_x"/>
                                          </p:val>
                                        </p:tav>
                                      </p:tavLst>
                                    </p:anim>
                                    <p:anim calcmode="lin" valueType="num">
                                      <p:cBhvr>
                                        <p:cTn id="17" dur="1000" fill="hold"/>
                                        <p:tgtEl>
                                          <p:spTgt spid="24"/>
                                        </p:tgtEl>
                                        <p:attrNameLst>
                                          <p:attrName>ppt_y</p:attrName>
                                        </p:attrNameLst>
                                      </p:cBhvr>
                                      <p:tavLst>
                                        <p:tav tm="0">
                                          <p:val>
                                            <p:strVal val="#ppt_y-#ppt_h/2"/>
                                          </p:val>
                                        </p:tav>
                                        <p:tav tm="100000">
                                          <p:val>
                                            <p:strVal val="#ppt_y"/>
                                          </p:val>
                                        </p:tav>
                                      </p:tavLst>
                                    </p:anim>
                                    <p:anim calcmode="lin" valueType="num">
                                      <p:cBhvr>
                                        <p:cTn id="18" dur="1000" fill="hold"/>
                                        <p:tgtEl>
                                          <p:spTgt spid="24"/>
                                        </p:tgtEl>
                                        <p:attrNameLst>
                                          <p:attrName>ppt_w</p:attrName>
                                        </p:attrNameLst>
                                      </p:cBhvr>
                                      <p:tavLst>
                                        <p:tav tm="0">
                                          <p:val>
                                            <p:strVal val="#ppt_w"/>
                                          </p:val>
                                        </p:tav>
                                        <p:tav tm="100000">
                                          <p:val>
                                            <p:strVal val="#ppt_w"/>
                                          </p:val>
                                        </p:tav>
                                      </p:tavLst>
                                    </p:anim>
                                    <p:anim calcmode="lin" valueType="num">
                                      <p:cBhvr>
                                        <p:cTn id="19" dur="1000" fill="hold"/>
                                        <p:tgtEl>
                                          <p:spTgt spid="24"/>
                                        </p:tgtEl>
                                        <p:attrNameLst>
                                          <p:attrName>ppt_h</p:attrName>
                                        </p:attrNameLst>
                                      </p:cBhvr>
                                      <p:tavLst>
                                        <p:tav tm="0">
                                          <p:val>
                                            <p:fltVal val="0"/>
                                          </p:val>
                                        </p:tav>
                                        <p:tav tm="100000">
                                          <p:val>
                                            <p:strVal val="#ppt_h"/>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1000"/>
                                        <p:tgtEl>
                                          <p:spTgt spid="25"/>
                                        </p:tgtEl>
                                      </p:cBhvr>
                                    </p:animEffect>
                                    <p:anim calcmode="lin" valueType="num">
                                      <p:cBhvr>
                                        <p:cTn id="23" dur="1000" fill="hold"/>
                                        <p:tgtEl>
                                          <p:spTgt spid="25"/>
                                        </p:tgtEl>
                                        <p:attrNameLst>
                                          <p:attrName>ppt_x</p:attrName>
                                        </p:attrNameLst>
                                      </p:cBhvr>
                                      <p:tavLst>
                                        <p:tav tm="0">
                                          <p:val>
                                            <p:strVal val="#ppt_x"/>
                                          </p:val>
                                        </p:tav>
                                        <p:tav tm="100000">
                                          <p:val>
                                            <p:strVal val="#ppt_x"/>
                                          </p:val>
                                        </p:tav>
                                      </p:tavLst>
                                    </p:anim>
                                    <p:anim calcmode="lin" valueType="num">
                                      <p:cBhvr>
                                        <p:cTn id="24" dur="1000" fill="hold"/>
                                        <p:tgtEl>
                                          <p:spTgt spid="25"/>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1000"/>
                                        <p:tgtEl>
                                          <p:spTgt spid="26"/>
                                        </p:tgtEl>
                                      </p:cBhvr>
                                    </p:animEffect>
                                  </p:childTnLst>
                                </p:cTn>
                              </p:par>
                              <p:par>
                                <p:cTn id="29" presetID="17" presetClass="entr" presetSubtype="1"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1000" fill="hold"/>
                                        <p:tgtEl>
                                          <p:spTgt spid="27"/>
                                        </p:tgtEl>
                                        <p:attrNameLst>
                                          <p:attrName>ppt_x</p:attrName>
                                        </p:attrNameLst>
                                      </p:cBhvr>
                                      <p:tavLst>
                                        <p:tav tm="0">
                                          <p:val>
                                            <p:strVal val="#ppt_x"/>
                                          </p:val>
                                        </p:tav>
                                        <p:tav tm="100000">
                                          <p:val>
                                            <p:strVal val="#ppt_x"/>
                                          </p:val>
                                        </p:tav>
                                      </p:tavLst>
                                    </p:anim>
                                    <p:anim calcmode="lin" valueType="num">
                                      <p:cBhvr>
                                        <p:cTn id="32" dur="1000" fill="hold"/>
                                        <p:tgtEl>
                                          <p:spTgt spid="27"/>
                                        </p:tgtEl>
                                        <p:attrNameLst>
                                          <p:attrName>ppt_y</p:attrName>
                                        </p:attrNameLst>
                                      </p:cBhvr>
                                      <p:tavLst>
                                        <p:tav tm="0">
                                          <p:val>
                                            <p:strVal val="#ppt_y-#ppt_h/2"/>
                                          </p:val>
                                        </p:tav>
                                        <p:tav tm="100000">
                                          <p:val>
                                            <p:strVal val="#ppt_y"/>
                                          </p:val>
                                        </p:tav>
                                      </p:tavLst>
                                    </p:anim>
                                    <p:anim calcmode="lin" valueType="num">
                                      <p:cBhvr>
                                        <p:cTn id="33" dur="1000" fill="hold"/>
                                        <p:tgtEl>
                                          <p:spTgt spid="27"/>
                                        </p:tgtEl>
                                        <p:attrNameLst>
                                          <p:attrName>ppt_w</p:attrName>
                                        </p:attrNameLst>
                                      </p:cBhvr>
                                      <p:tavLst>
                                        <p:tav tm="0">
                                          <p:val>
                                            <p:strVal val="#ppt_w"/>
                                          </p:val>
                                        </p:tav>
                                        <p:tav tm="100000">
                                          <p:val>
                                            <p:strVal val="#ppt_w"/>
                                          </p:val>
                                        </p:tav>
                                      </p:tavLst>
                                    </p:anim>
                                    <p:anim calcmode="lin" valueType="num">
                                      <p:cBhvr>
                                        <p:cTn id="34" dur="1000" fill="hold"/>
                                        <p:tgtEl>
                                          <p:spTgt spid="27"/>
                                        </p:tgtEl>
                                        <p:attrNameLst>
                                          <p:attrName>ppt_h</p:attrName>
                                        </p:attrNameLst>
                                      </p:cBhvr>
                                      <p:tavLst>
                                        <p:tav tm="0">
                                          <p:val>
                                            <p:fltVal val="0"/>
                                          </p:val>
                                        </p:tav>
                                        <p:tav tm="100000">
                                          <p:val>
                                            <p:strVal val="#ppt_h"/>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1000"/>
                                        <p:tgtEl>
                                          <p:spTgt spid="28"/>
                                        </p:tgtEl>
                                      </p:cBhvr>
                                    </p:animEffect>
                                    <p:anim calcmode="lin" valueType="num">
                                      <p:cBhvr>
                                        <p:cTn id="38" dur="1000" fill="hold"/>
                                        <p:tgtEl>
                                          <p:spTgt spid="28"/>
                                        </p:tgtEl>
                                        <p:attrNameLst>
                                          <p:attrName>ppt_x</p:attrName>
                                        </p:attrNameLst>
                                      </p:cBhvr>
                                      <p:tavLst>
                                        <p:tav tm="0">
                                          <p:val>
                                            <p:strVal val="#ppt_x"/>
                                          </p:val>
                                        </p:tav>
                                        <p:tav tm="100000">
                                          <p:val>
                                            <p:strVal val="#ppt_x"/>
                                          </p:val>
                                        </p:tav>
                                      </p:tavLst>
                                    </p:anim>
                                    <p:anim calcmode="lin" valueType="num">
                                      <p:cBhvr>
                                        <p:cTn id="39" dur="1000" fill="hold"/>
                                        <p:tgtEl>
                                          <p:spTgt spid="28"/>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10" presetClass="entr" presetSubtype="0"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1000"/>
                                        <p:tgtEl>
                                          <p:spTgt spid="29"/>
                                        </p:tgtEl>
                                      </p:cBhvr>
                                    </p:animEffect>
                                  </p:childTnLst>
                                </p:cTn>
                              </p:par>
                              <p:par>
                                <p:cTn id="44" presetID="17" presetClass="entr" presetSubtype="1" fill="hold" nodeType="with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p:cTn id="46" dur="1000" fill="hold"/>
                                        <p:tgtEl>
                                          <p:spTgt spid="30"/>
                                        </p:tgtEl>
                                        <p:attrNameLst>
                                          <p:attrName>ppt_x</p:attrName>
                                        </p:attrNameLst>
                                      </p:cBhvr>
                                      <p:tavLst>
                                        <p:tav tm="0">
                                          <p:val>
                                            <p:strVal val="#ppt_x"/>
                                          </p:val>
                                        </p:tav>
                                        <p:tav tm="100000">
                                          <p:val>
                                            <p:strVal val="#ppt_x"/>
                                          </p:val>
                                        </p:tav>
                                      </p:tavLst>
                                    </p:anim>
                                    <p:anim calcmode="lin" valueType="num">
                                      <p:cBhvr>
                                        <p:cTn id="47" dur="1000" fill="hold"/>
                                        <p:tgtEl>
                                          <p:spTgt spid="30"/>
                                        </p:tgtEl>
                                        <p:attrNameLst>
                                          <p:attrName>ppt_y</p:attrName>
                                        </p:attrNameLst>
                                      </p:cBhvr>
                                      <p:tavLst>
                                        <p:tav tm="0">
                                          <p:val>
                                            <p:strVal val="#ppt_y-#ppt_h/2"/>
                                          </p:val>
                                        </p:tav>
                                        <p:tav tm="100000">
                                          <p:val>
                                            <p:strVal val="#ppt_y"/>
                                          </p:val>
                                        </p:tav>
                                      </p:tavLst>
                                    </p:anim>
                                    <p:anim calcmode="lin" valueType="num">
                                      <p:cBhvr>
                                        <p:cTn id="48" dur="1000" fill="hold"/>
                                        <p:tgtEl>
                                          <p:spTgt spid="30"/>
                                        </p:tgtEl>
                                        <p:attrNameLst>
                                          <p:attrName>ppt_w</p:attrName>
                                        </p:attrNameLst>
                                      </p:cBhvr>
                                      <p:tavLst>
                                        <p:tav tm="0">
                                          <p:val>
                                            <p:strVal val="#ppt_w"/>
                                          </p:val>
                                        </p:tav>
                                        <p:tav tm="100000">
                                          <p:val>
                                            <p:strVal val="#ppt_w"/>
                                          </p:val>
                                        </p:tav>
                                      </p:tavLst>
                                    </p:anim>
                                    <p:anim calcmode="lin" valueType="num">
                                      <p:cBhvr>
                                        <p:cTn id="49" dur="1000" fill="hold"/>
                                        <p:tgtEl>
                                          <p:spTgt spid="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5" grpId="0" animBg="1"/>
      <p:bldP spid="26" grpId="0" animBg="1"/>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0435" y="104776"/>
            <a:ext cx="8564470" cy="621366"/>
          </a:xfrm>
        </p:spPr>
        <p:txBody>
          <a:bodyPr>
            <a:normAutofit fontScale="90000"/>
          </a:bodyPr>
          <a:lstStyle/>
          <a:p>
            <a:r>
              <a:rPr lang="en-US" dirty="0" smtClean="0">
                <a:solidFill>
                  <a:srgbClr val="FFFF00"/>
                </a:solidFill>
              </a:rPr>
              <a:t>What is </a:t>
            </a:r>
            <a:r>
              <a:rPr lang="en-US" b="1" u="sng" dirty="0" smtClean="0">
                <a:solidFill>
                  <a:srgbClr val="FF0000"/>
                </a:solidFill>
              </a:rPr>
              <a:t>Your </a:t>
            </a:r>
            <a:r>
              <a:rPr lang="en-US" dirty="0" smtClean="0">
                <a:solidFill>
                  <a:srgbClr val="FFFF00"/>
                </a:solidFill>
              </a:rPr>
              <a:t>definition?</a:t>
            </a:r>
            <a:endParaRPr lang="en-US" dirty="0">
              <a:solidFill>
                <a:srgbClr val="FFFF00"/>
              </a:solidFill>
            </a:endParaRPr>
          </a:p>
        </p:txBody>
      </p:sp>
      <p:sp>
        <p:nvSpPr>
          <p:cNvPr id="3" name="Text Placeholder 2"/>
          <p:cNvSpPr>
            <a:spLocks noGrp="1"/>
          </p:cNvSpPr>
          <p:nvPr>
            <p:ph type="body" idx="1"/>
          </p:nvPr>
        </p:nvSpPr>
        <p:spPr>
          <a:xfrm>
            <a:off x="954740" y="605118"/>
            <a:ext cx="5042833" cy="537882"/>
          </a:xfrm>
        </p:spPr>
        <p:txBody>
          <a:bodyPr>
            <a:normAutofit/>
          </a:bodyPr>
          <a:lstStyle/>
          <a:p>
            <a:r>
              <a:rPr lang="en-US" sz="2800" dirty="0" smtClean="0">
                <a:solidFill>
                  <a:srgbClr val="92D050"/>
                </a:solidFill>
              </a:rPr>
              <a:t>Training </a:t>
            </a:r>
            <a:endParaRPr lang="en-US" sz="2800" dirty="0">
              <a:solidFill>
                <a:srgbClr val="92D050"/>
              </a:solidFill>
            </a:endParaRPr>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9901" y="1142999"/>
            <a:ext cx="6051924" cy="4862909"/>
          </a:xfrm>
        </p:spPr>
      </p:pic>
      <p:sp>
        <p:nvSpPr>
          <p:cNvPr id="5" name="Text Placeholder 4"/>
          <p:cNvSpPr>
            <a:spLocks noGrp="1"/>
          </p:cNvSpPr>
          <p:nvPr>
            <p:ph type="body" sz="quarter" idx="3"/>
          </p:nvPr>
        </p:nvSpPr>
        <p:spPr>
          <a:xfrm>
            <a:off x="6172200" y="605120"/>
            <a:ext cx="5183188" cy="537880"/>
          </a:xfrm>
        </p:spPr>
        <p:txBody>
          <a:bodyPr>
            <a:normAutofit/>
          </a:bodyPr>
          <a:lstStyle/>
          <a:p>
            <a:r>
              <a:rPr lang="en-US" sz="2800" dirty="0" smtClean="0">
                <a:solidFill>
                  <a:srgbClr val="FF0000"/>
                </a:solidFill>
              </a:rPr>
              <a:t>Conditioning</a:t>
            </a:r>
            <a:endParaRPr lang="en-US" sz="2800" dirty="0">
              <a:solidFill>
                <a:srgbClr val="FF0000"/>
              </a:solidFill>
            </a:endParaRPr>
          </a:p>
        </p:txBody>
      </p:sp>
      <p:sp>
        <p:nvSpPr>
          <p:cNvPr id="6" name="Content Placeholder 5"/>
          <p:cNvSpPr>
            <a:spLocks noGrp="1"/>
          </p:cNvSpPr>
          <p:nvPr>
            <p:ph sz="quarter" idx="4"/>
          </p:nvPr>
        </p:nvSpPr>
        <p:spPr>
          <a:xfrm>
            <a:off x="5997573" y="1143000"/>
            <a:ext cx="5351745" cy="5580529"/>
          </a:xfrm>
        </p:spPr>
        <p:txBody>
          <a:bodyPr>
            <a:normAutofit/>
          </a:bodyPr>
          <a:lstStyle/>
          <a:p>
            <a:pPr marL="0" indent="0">
              <a:buNone/>
            </a:pPr>
            <a:endParaRPr lang="en-US" sz="2400" dirty="0" smtClean="0"/>
          </a:p>
          <a:p>
            <a:pPr marL="0" indent="0">
              <a:buNone/>
            </a:pPr>
            <a:endParaRPr lang="en-US" sz="2400" dirty="0"/>
          </a:p>
        </p:txBody>
      </p:sp>
      <p:sp>
        <p:nvSpPr>
          <p:cNvPr id="8" name="Rectangle 7"/>
          <p:cNvSpPr/>
          <p:nvPr/>
        </p:nvSpPr>
        <p:spPr>
          <a:xfrm>
            <a:off x="6696635" y="2084295"/>
            <a:ext cx="5271247" cy="1538883"/>
          </a:xfrm>
          <a:prstGeom prst="rect">
            <a:avLst/>
          </a:prstGeom>
        </p:spPr>
        <p:txBody>
          <a:bodyPr wrap="square">
            <a:spAutoFit/>
          </a:bodyPr>
          <a:lstStyle/>
          <a:p>
            <a:r>
              <a:rPr lang="en-US" dirty="0">
                <a:solidFill>
                  <a:srgbClr val="FF0000"/>
                </a:solidFill>
              </a:rPr>
              <a:t>What is your </a:t>
            </a:r>
            <a:r>
              <a:rPr lang="en-US" sz="4000" dirty="0">
                <a:solidFill>
                  <a:srgbClr val="92D050"/>
                </a:solidFill>
              </a:rPr>
              <a:t>Philosophy</a:t>
            </a:r>
            <a:r>
              <a:rPr lang="en-US" dirty="0">
                <a:solidFill>
                  <a:srgbClr val="92D050"/>
                </a:solidFill>
              </a:rPr>
              <a:t>?</a:t>
            </a:r>
            <a:br>
              <a:rPr lang="en-US" dirty="0">
                <a:solidFill>
                  <a:srgbClr val="92D050"/>
                </a:solidFill>
              </a:rPr>
            </a:br>
            <a:r>
              <a:rPr lang="en-US" b="1" u="sng" dirty="0">
                <a:solidFill>
                  <a:srgbClr val="92D050"/>
                </a:solidFill>
              </a:rPr>
              <a:t>Shawn </a:t>
            </a:r>
            <a:r>
              <a:rPr lang="en-US" b="1" u="sng" dirty="0" err="1">
                <a:solidFill>
                  <a:srgbClr val="92D050"/>
                </a:solidFill>
              </a:rPr>
              <a:t>Myszka</a:t>
            </a:r>
            <a:r>
              <a:rPr lang="en-US" b="1" u="sng" dirty="0">
                <a:solidFill>
                  <a:srgbClr val="92D050"/>
                </a:solidFill>
              </a:rPr>
              <a:t>: </a:t>
            </a:r>
            <a:br>
              <a:rPr lang="en-US" b="1" u="sng" dirty="0">
                <a:solidFill>
                  <a:srgbClr val="92D050"/>
                </a:solidFill>
              </a:rPr>
            </a:br>
            <a:r>
              <a:rPr lang="en-US" dirty="0">
                <a:solidFill>
                  <a:srgbClr val="92D050"/>
                </a:solidFill>
              </a:rPr>
              <a:t>Movement Mastery(The art of optimizing Movement)</a:t>
            </a:r>
            <a:r>
              <a:rPr lang="en-US" b="1" u="sng" dirty="0">
                <a:solidFill>
                  <a:srgbClr val="92D050"/>
                </a:solidFill>
              </a:rPr>
              <a:t/>
            </a:r>
            <a:br>
              <a:rPr lang="en-US" b="1" u="sng" dirty="0">
                <a:solidFill>
                  <a:srgbClr val="92D050"/>
                </a:solidFill>
              </a:rPr>
            </a:br>
            <a:endParaRPr lang="en-US" dirty="0"/>
          </a:p>
        </p:txBody>
      </p:sp>
    </p:spTree>
    <p:extLst>
      <p:ext uri="{BB962C8B-B14F-4D97-AF65-F5344CB8AC3E}">
        <p14:creationId xmlns:p14="http://schemas.microsoft.com/office/powerpoint/2010/main" val="28764084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0435" y="104776"/>
            <a:ext cx="8564470" cy="621366"/>
          </a:xfrm>
        </p:spPr>
        <p:txBody>
          <a:bodyPr>
            <a:normAutofit fontScale="90000"/>
          </a:bodyPr>
          <a:lstStyle/>
          <a:p>
            <a:r>
              <a:rPr lang="en-US" dirty="0" smtClean="0">
                <a:solidFill>
                  <a:srgbClr val="FFFF00"/>
                </a:solidFill>
              </a:rPr>
              <a:t>What is our definition?</a:t>
            </a:r>
            <a:endParaRPr lang="en-US" dirty="0">
              <a:solidFill>
                <a:srgbClr val="FFFF00"/>
              </a:solidFill>
            </a:endParaRPr>
          </a:p>
        </p:txBody>
      </p:sp>
      <p:sp>
        <p:nvSpPr>
          <p:cNvPr id="3" name="Text Placeholder 2"/>
          <p:cNvSpPr>
            <a:spLocks noGrp="1"/>
          </p:cNvSpPr>
          <p:nvPr>
            <p:ph type="body" idx="1"/>
          </p:nvPr>
        </p:nvSpPr>
        <p:spPr>
          <a:xfrm>
            <a:off x="954740" y="605118"/>
            <a:ext cx="5042833" cy="537882"/>
          </a:xfrm>
        </p:spPr>
        <p:txBody>
          <a:bodyPr>
            <a:normAutofit/>
          </a:bodyPr>
          <a:lstStyle/>
          <a:p>
            <a:r>
              <a:rPr lang="en-US" sz="2800" dirty="0" smtClean="0">
                <a:solidFill>
                  <a:srgbClr val="92D050"/>
                </a:solidFill>
              </a:rPr>
              <a:t>Training </a:t>
            </a:r>
            <a:endParaRPr lang="en-US" sz="2800" dirty="0">
              <a:solidFill>
                <a:srgbClr val="92D050"/>
              </a:solidFill>
            </a:endParaRPr>
          </a:p>
        </p:txBody>
      </p:sp>
      <p:sp>
        <p:nvSpPr>
          <p:cNvPr id="4" name="Content Placeholder 3"/>
          <p:cNvSpPr>
            <a:spLocks noGrp="1"/>
          </p:cNvSpPr>
          <p:nvPr>
            <p:ph sz="half" idx="2"/>
          </p:nvPr>
        </p:nvSpPr>
        <p:spPr>
          <a:xfrm>
            <a:off x="470648" y="1143000"/>
            <a:ext cx="5526928" cy="5580529"/>
          </a:xfrm>
        </p:spPr>
        <p:txBody>
          <a:bodyPr>
            <a:normAutofit/>
          </a:bodyPr>
          <a:lstStyle/>
          <a:p>
            <a:r>
              <a:rPr lang="en-US" sz="2400" dirty="0" smtClean="0"/>
              <a:t>The education, instruction, or discipline of a person or thing being trained.</a:t>
            </a:r>
          </a:p>
          <a:p>
            <a:r>
              <a:rPr lang="en-US" sz="2400" dirty="0" smtClean="0"/>
              <a:t>Sports specific training is simply fitness and performance training designed specifically for athletic performance enhancement.</a:t>
            </a:r>
          </a:p>
          <a:p>
            <a:r>
              <a:rPr lang="en-US" sz="2400" dirty="0" smtClean="0"/>
              <a:t>Specific skills are those skills that are practiced for the sport an athlete use them for. </a:t>
            </a:r>
          </a:p>
          <a:p>
            <a:r>
              <a:rPr lang="en-US" sz="2400" dirty="0" smtClean="0"/>
              <a:t>Bio-motor abilities are the areas that affect all aspects of  training. (speed, strength, endurance, flexibility and coordination) </a:t>
            </a:r>
            <a:endParaRPr lang="en-US" sz="2400" dirty="0"/>
          </a:p>
        </p:txBody>
      </p:sp>
      <p:sp>
        <p:nvSpPr>
          <p:cNvPr id="5" name="Text Placeholder 4"/>
          <p:cNvSpPr>
            <a:spLocks noGrp="1"/>
          </p:cNvSpPr>
          <p:nvPr>
            <p:ph type="body" sz="quarter" idx="3"/>
          </p:nvPr>
        </p:nvSpPr>
        <p:spPr>
          <a:xfrm>
            <a:off x="6172200" y="605120"/>
            <a:ext cx="5183188" cy="537880"/>
          </a:xfrm>
        </p:spPr>
        <p:txBody>
          <a:bodyPr>
            <a:normAutofit/>
          </a:bodyPr>
          <a:lstStyle/>
          <a:p>
            <a:r>
              <a:rPr lang="en-US" sz="2800" dirty="0" smtClean="0">
                <a:solidFill>
                  <a:srgbClr val="FF0000"/>
                </a:solidFill>
              </a:rPr>
              <a:t>Conditioning</a:t>
            </a:r>
            <a:endParaRPr lang="en-US" sz="2800" dirty="0">
              <a:solidFill>
                <a:srgbClr val="FF0000"/>
              </a:solidFill>
            </a:endParaRPr>
          </a:p>
        </p:txBody>
      </p:sp>
      <p:sp>
        <p:nvSpPr>
          <p:cNvPr id="6" name="Content Placeholder 5"/>
          <p:cNvSpPr>
            <a:spLocks noGrp="1"/>
          </p:cNvSpPr>
          <p:nvPr>
            <p:ph sz="quarter" idx="4"/>
          </p:nvPr>
        </p:nvSpPr>
        <p:spPr>
          <a:xfrm>
            <a:off x="5997573" y="1226486"/>
            <a:ext cx="5351745" cy="5497043"/>
          </a:xfrm>
        </p:spPr>
        <p:txBody>
          <a:bodyPr>
            <a:normAutofit/>
          </a:bodyPr>
          <a:lstStyle/>
          <a:p>
            <a:r>
              <a:rPr lang="en-US" sz="2400" dirty="0" smtClean="0"/>
              <a:t>To make a person or animal fit and healthy.</a:t>
            </a:r>
          </a:p>
          <a:p>
            <a:r>
              <a:rPr lang="en-US" sz="2400" dirty="0" smtClean="0"/>
              <a:t>The application of a structured training program to prepare cardiovascular, muscular and psychological readiness in humans, canine and equine athletes for competition or strenuous events. </a:t>
            </a:r>
          </a:p>
          <a:p>
            <a:r>
              <a:rPr lang="en-US" sz="2400" dirty="0" smtClean="0"/>
              <a:t>Improvement of physical health by a program of exercises. (Physical Conditioning)</a:t>
            </a:r>
          </a:p>
          <a:p>
            <a:r>
              <a:rPr lang="en-US" sz="2400" dirty="0" smtClean="0"/>
              <a:t>The process of training that results in physical fitness and </a:t>
            </a:r>
            <a:r>
              <a:rPr lang="en-US" sz="2400" dirty="0"/>
              <a:t>t</a:t>
            </a:r>
            <a:r>
              <a:rPr lang="en-US" sz="2400" dirty="0" smtClean="0"/>
              <a:t>he state of physical fitness that results from such training.</a:t>
            </a:r>
            <a:endParaRPr lang="en-US" sz="2400" dirty="0"/>
          </a:p>
        </p:txBody>
      </p:sp>
    </p:spTree>
    <p:extLst>
      <p:ext uri="{BB962C8B-B14F-4D97-AF65-F5344CB8AC3E}">
        <p14:creationId xmlns:p14="http://schemas.microsoft.com/office/powerpoint/2010/main" val="48522977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57766"/>
          </a:xfrm>
        </p:spPr>
        <p:txBody>
          <a:bodyPr>
            <a:normAutofit/>
          </a:bodyPr>
          <a:lstStyle/>
          <a:p>
            <a:r>
              <a:rPr lang="en-US" sz="4800" dirty="0" smtClean="0"/>
              <a:t>Bio-Motor Development:</a:t>
            </a:r>
            <a:endParaRPr lang="en-US" sz="4800" dirty="0"/>
          </a:p>
        </p:txBody>
      </p:sp>
      <p:sp>
        <p:nvSpPr>
          <p:cNvPr id="3" name="Subtitle 2"/>
          <p:cNvSpPr>
            <a:spLocks noGrp="1"/>
          </p:cNvSpPr>
          <p:nvPr>
            <p:ph type="subTitle" idx="1"/>
          </p:nvPr>
        </p:nvSpPr>
        <p:spPr>
          <a:xfrm>
            <a:off x="1524000" y="2635625"/>
            <a:ext cx="9144000" cy="2393576"/>
          </a:xfrm>
        </p:spPr>
        <p:txBody>
          <a:bodyPr/>
          <a:lstStyle/>
          <a:p>
            <a:r>
              <a:rPr lang="en-US" sz="2800" b="1" u="sng" dirty="0" smtClean="0">
                <a:solidFill>
                  <a:srgbClr val="00B050"/>
                </a:solidFill>
              </a:rPr>
              <a:t>Bio-motor Skills</a:t>
            </a:r>
          </a:p>
          <a:p>
            <a:r>
              <a:rPr lang="en-US" dirty="0" smtClean="0">
                <a:solidFill>
                  <a:srgbClr val="00B050"/>
                </a:solidFill>
              </a:rPr>
              <a:t>1.Speed 2.Strength 3.Endurance 4.Flexibility 5. Coordination</a:t>
            </a:r>
          </a:p>
          <a:p>
            <a:endParaRPr lang="en-US" dirty="0" smtClean="0">
              <a:solidFill>
                <a:srgbClr val="00B050"/>
              </a:solidFill>
            </a:endParaRPr>
          </a:p>
          <a:p>
            <a:r>
              <a:rPr lang="en-US" dirty="0" smtClean="0">
                <a:solidFill>
                  <a:srgbClr val="00B0F0"/>
                </a:solidFill>
              </a:rPr>
              <a:t>All very important to long term athletic development!</a:t>
            </a:r>
          </a:p>
          <a:p>
            <a:pPr marL="457200" indent="-457200">
              <a:buAutoNum type="arabicPeriod"/>
            </a:pPr>
            <a:endParaRPr lang="en-US" dirty="0">
              <a:solidFill>
                <a:schemeClr val="accent4">
                  <a:lumMod val="75000"/>
                </a:schemeClr>
              </a:solidFill>
            </a:endParaRPr>
          </a:p>
        </p:txBody>
      </p:sp>
    </p:spTree>
    <p:extLst>
      <p:ext uri="{BB962C8B-B14F-4D97-AF65-F5344CB8AC3E}">
        <p14:creationId xmlns:p14="http://schemas.microsoft.com/office/powerpoint/2010/main" val="270114040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8033" y="882127"/>
            <a:ext cx="11672047" cy="1516828"/>
          </a:xfrm>
        </p:spPr>
        <p:txBody>
          <a:bodyPr>
            <a:normAutofit fontScale="90000"/>
          </a:bodyPr>
          <a:lstStyle/>
          <a:p>
            <a:r>
              <a:rPr lang="en-US" sz="4000" dirty="0"/>
              <a:t>Specific </a:t>
            </a:r>
            <a:r>
              <a:rPr lang="en-US" sz="4000" dirty="0" smtClean="0"/>
              <a:t>Training</a:t>
            </a:r>
            <a:br>
              <a:rPr lang="en-US" sz="4000" dirty="0" smtClean="0"/>
            </a:br>
            <a:r>
              <a:rPr lang="en-US" sz="2700" b="1" dirty="0">
                <a:solidFill>
                  <a:srgbClr val="FFFF00"/>
                </a:solidFill>
              </a:rPr>
              <a:t>Sport specific training is simply fitness and performance training designed specifically for athletic performance enhancement</a:t>
            </a:r>
            <a:r>
              <a:rPr lang="en-US" sz="4000" b="1" dirty="0">
                <a:solidFill>
                  <a:srgbClr val="FFFF00"/>
                </a:solidFill>
              </a:rPr>
              <a:t>. </a:t>
            </a:r>
          </a:p>
        </p:txBody>
      </p:sp>
      <p:sp>
        <p:nvSpPr>
          <p:cNvPr id="3" name="Subtitle 2"/>
          <p:cNvSpPr>
            <a:spLocks noGrp="1"/>
          </p:cNvSpPr>
          <p:nvPr>
            <p:ph type="subTitle" idx="1"/>
          </p:nvPr>
        </p:nvSpPr>
        <p:spPr>
          <a:xfrm>
            <a:off x="398033" y="2958353"/>
            <a:ext cx="11672047" cy="3399418"/>
          </a:xfrm>
        </p:spPr>
        <p:txBody>
          <a:bodyPr>
            <a:normAutofit/>
          </a:bodyPr>
          <a:lstStyle/>
          <a:p>
            <a:r>
              <a:rPr lang="en-US" sz="3600" dirty="0"/>
              <a:t>Specific Skills(The </a:t>
            </a:r>
            <a:r>
              <a:rPr lang="en-US" sz="3600" dirty="0" smtClean="0"/>
              <a:t>importance </a:t>
            </a:r>
            <a:r>
              <a:rPr lang="en-US" sz="3600" dirty="0"/>
              <a:t>of Coordination</a:t>
            </a:r>
            <a:r>
              <a:rPr lang="en-US" sz="3600" dirty="0" smtClean="0"/>
              <a:t>)</a:t>
            </a:r>
          </a:p>
          <a:p>
            <a:r>
              <a:rPr lang="en-US" sz="2600" dirty="0" smtClean="0">
                <a:solidFill>
                  <a:srgbClr val="92D050"/>
                </a:solidFill>
              </a:rPr>
              <a:t>Sports </a:t>
            </a:r>
            <a:r>
              <a:rPr lang="en-US" sz="2600" dirty="0">
                <a:solidFill>
                  <a:srgbClr val="92D050"/>
                </a:solidFill>
              </a:rPr>
              <a:t>preparation is necessary for the sport specific skills </a:t>
            </a:r>
            <a:r>
              <a:rPr lang="en-US" sz="2600" dirty="0" smtClean="0">
                <a:solidFill>
                  <a:srgbClr val="92D050"/>
                </a:solidFill>
              </a:rPr>
              <a:t>and </a:t>
            </a:r>
            <a:r>
              <a:rPr lang="en-US" sz="2600" dirty="0">
                <a:solidFill>
                  <a:srgbClr val="92D050"/>
                </a:solidFill>
              </a:rPr>
              <a:t>physical preparation is needed for specific performance enhancement such as foot speed, strength, power, etc. </a:t>
            </a:r>
            <a:br>
              <a:rPr lang="en-US" sz="2600" dirty="0">
                <a:solidFill>
                  <a:srgbClr val="92D050"/>
                </a:solidFill>
              </a:rPr>
            </a:br>
            <a:endParaRPr lang="en-US" sz="2600" dirty="0">
              <a:solidFill>
                <a:srgbClr val="92D050"/>
              </a:solidFill>
            </a:endParaRPr>
          </a:p>
        </p:txBody>
      </p:sp>
    </p:spTree>
    <p:extLst>
      <p:ext uri="{BB962C8B-B14F-4D97-AF65-F5344CB8AC3E}">
        <p14:creationId xmlns:p14="http://schemas.microsoft.com/office/powerpoint/2010/main" val="134663355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1142999"/>
          </a:xfrm>
        </p:spPr>
        <p:txBody>
          <a:bodyPr/>
          <a:lstStyle/>
          <a:p>
            <a:r>
              <a:rPr lang="en-US" dirty="0" smtClean="0">
                <a:solidFill>
                  <a:srgbClr val="00B0F0"/>
                </a:solidFill>
              </a:rPr>
              <a:t>Motor Coordination</a:t>
            </a:r>
            <a:endParaRPr lang="en-US" dirty="0">
              <a:solidFill>
                <a:srgbClr val="00B0F0"/>
              </a:solidFill>
            </a:endParaRPr>
          </a:p>
        </p:txBody>
      </p:sp>
      <p:sp>
        <p:nvSpPr>
          <p:cNvPr id="3" name="Subtitle 2"/>
          <p:cNvSpPr>
            <a:spLocks noGrp="1"/>
          </p:cNvSpPr>
          <p:nvPr>
            <p:ph type="subTitle" idx="1"/>
          </p:nvPr>
        </p:nvSpPr>
        <p:spPr>
          <a:xfrm>
            <a:off x="322728" y="1290918"/>
            <a:ext cx="11551023" cy="5244353"/>
          </a:xfrm>
        </p:spPr>
        <p:txBody>
          <a:bodyPr>
            <a:normAutofit lnSpcReduction="10000"/>
          </a:bodyPr>
          <a:lstStyle/>
          <a:p>
            <a:endParaRPr lang="en-US" dirty="0" smtClean="0">
              <a:solidFill>
                <a:schemeClr val="accent2">
                  <a:lumMod val="75000"/>
                </a:schemeClr>
              </a:solidFill>
            </a:endParaRPr>
          </a:p>
          <a:p>
            <a:r>
              <a:rPr lang="en-US" u="sng" dirty="0">
                <a:solidFill>
                  <a:schemeClr val="accent6">
                    <a:lumMod val="40000"/>
                    <a:lumOff val="60000"/>
                  </a:schemeClr>
                </a:solidFill>
              </a:rPr>
              <a:t>Motor </a:t>
            </a:r>
            <a:r>
              <a:rPr lang="en-US" u="sng" dirty="0" smtClean="0">
                <a:solidFill>
                  <a:schemeClr val="accent6">
                    <a:lumMod val="40000"/>
                    <a:lumOff val="60000"/>
                  </a:schemeClr>
                </a:solidFill>
              </a:rPr>
              <a:t>coordination </a:t>
            </a:r>
            <a:r>
              <a:rPr lang="en-US" dirty="0">
                <a:solidFill>
                  <a:schemeClr val="accent6">
                    <a:lumMod val="40000"/>
                    <a:lumOff val="60000"/>
                  </a:schemeClr>
                </a:solidFill>
              </a:rPr>
              <a:t>is the combination of body movements created with the kinematic (such as spatial direction) and kinetic (force) parameters that result in intended actions. Motor coordination is achieved when subsequent parts of the same movement, or the movements of several limbs or body parts are combined in a manner that is well timed, smooth, and efficient with respect to the intended goal</a:t>
            </a:r>
            <a:endParaRPr lang="en-US" dirty="0" smtClean="0">
              <a:solidFill>
                <a:schemeClr val="accent6">
                  <a:lumMod val="40000"/>
                  <a:lumOff val="60000"/>
                </a:schemeClr>
              </a:solidFill>
            </a:endParaRPr>
          </a:p>
          <a:p>
            <a:endParaRPr lang="en-US" dirty="0">
              <a:solidFill>
                <a:schemeClr val="accent2">
                  <a:lumMod val="75000"/>
                </a:schemeClr>
              </a:solidFill>
            </a:endParaRPr>
          </a:p>
          <a:p>
            <a:r>
              <a:rPr lang="en-US" sz="3000" dirty="0" smtClean="0">
                <a:solidFill>
                  <a:srgbClr val="FFFF00"/>
                </a:solidFill>
              </a:rPr>
              <a:t>So very important</a:t>
            </a:r>
          </a:p>
          <a:p>
            <a:endParaRPr lang="en-US" dirty="0">
              <a:solidFill>
                <a:schemeClr val="accent2">
                  <a:lumMod val="75000"/>
                </a:schemeClr>
              </a:solidFill>
            </a:endParaRPr>
          </a:p>
          <a:p>
            <a:r>
              <a:rPr lang="en-US" dirty="0" smtClean="0">
                <a:solidFill>
                  <a:srgbClr val="00B050"/>
                </a:solidFill>
              </a:rPr>
              <a:t>When </a:t>
            </a:r>
            <a:r>
              <a:rPr lang="en-US" dirty="0">
                <a:solidFill>
                  <a:srgbClr val="00B050"/>
                </a:solidFill>
              </a:rPr>
              <a:t>teaching and working on coordination of movement, the athlete will need to go through a series of progressions.  These progressions should go from slow to fast and or simple to complex movement patterns.  Meaning, the coach/trainer should break down each movement pattern.  Allowing the athlete to learn the simplest movement and slowly progress to a more complex movement pattern.</a:t>
            </a:r>
          </a:p>
          <a:p>
            <a:endParaRPr lang="en-US" dirty="0"/>
          </a:p>
        </p:txBody>
      </p:sp>
    </p:spTree>
    <p:extLst>
      <p:ext uri="{BB962C8B-B14F-4D97-AF65-F5344CB8AC3E}">
        <p14:creationId xmlns:p14="http://schemas.microsoft.com/office/powerpoint/2010/main" val="278966852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32786"/>
          </a:xfrm>
        </p:spPr>
        <p:txBody>
          <a:bodyPr>
            <a:normAutofit/>
          </a:bodyPr>
          <a:lstStyle/>
          <a:p>
            <a:r>
              <a:rPr lang="en-US" sz="3600" dirty="0" smtClean="0">
                <a:solidFill>
                  <a:srgbClr val="FFFF00"/>
                </a:solidFill>
              </a:rPr>
              <a:t>Enhancements from working on Motor coordination;</a:t>
            </a:r>
            <a:br>
              <a:rPr lang="en-US" sz="3600" dirty="0" smtClean="0">
                <a:solidFill>
                  <a:srgbClr val="FFFF00"/>
                </a:solidFill>
              </a:rPr>
            </a:br>
            <a:r>
              <a:rPr lang="en-US" dirty="0" smtClean="0">
                <a:solidFill>
                  <a:srgbClr val="00B050"/>
                </a:solidFill>
              </a:rPr>
              <a:t>+</a:t>
            </a:r>
            <a:r>
              <a:rPr lang="en-US" sz="3200" dirty="0" smtClean="0">
                <a:solidFill>
                  <a:srgbClr val="00B050"/>
                </a:solidFill>
              </a:rPr>
              <a:t>Timing</a:t>
            </a:r>
            <a:br>
              <a:rPr lang="en-US" sz="3200" dirty="0" smtClean="0">
                <a:solidFill>
                  <a:srgbClr val="00B050"/>
                </a:solidFill>
              </a:rPr>
            </a:br>
            <a:r>
              <a:rPr lang="en-US" sz="3200" dirty="0" smtClean="0">
                <a:solidFill>
                  <a:srgbClr val="00B050"/>
                </a:solidFill>
              </a:rPr>
              <a:t>+Rhythm</a:t>
            </a:r>
            <a:br>
              <a:rPr lang="en-US" sz="3200" dirty="0" smtClean="0">
                <a:solidFill>
                  <a:srgbClr val="00B050"/>
                </a:solidFill>
              </a:rPr>
            </a:br>
            <a:r>
              <a:rPr lang="en-US" sz="3200" dirty="0" smtClean="0">
                <a:solidFill>
                  <a:srgbClr val="00B050"/>
                </a:solidFill>
              </a:rPr>
              <a:t>+Sequencing</a:t>
            </a:r>
            <a:br>
              <a:rPr lang="en-US" sz="3200" dirty="0" smtClean="0">
                <a:solidFill>
                  <a:srgbClr val="00B050"/>
                </a:solidFill>
              </a:rPr>
            </a:br>
            <a:r>
              <a:rPr lang="en-US" sz="3200" dirty="0" smtClean="0">
                <a:solidFill>
                  <a:srgbClr val="00B050"/>
                </a:solidFill>
              </a:rPr>
              <a:t>+Efficiency</a:t>
            </a:r>
            <a:br>
              <a:rPr lang="en-US" sz="3200" dirty="0" smtClean="0">
                <a:solidFill>
                  <a:srgbClr val="00B050"/>
                </a:solidFill>
              </a:rPr>
            </a:br>
            <a:r>
              <a:rPr lang="en-US" sz="3200" dirty="0" smtClean="0">
                <a:solidFill>
                  <a:srgbClr val="00B050"/>
                </a:solidFill>
              </a:rPr>
              <a:t>+Reactivity</a:t>
            </a:r>
            <a:br>
              <a:rPr lang="en-US" sz="3200" dirty="0" smtClean="0">
                <a:solidFill>
                  <a:srgbClr val="00B050"/>
                </a:solidFill>
              </a:rPr>
            </a:br>
            <a:r>
              <a:rPr lang="en-US" sz="3200" dirty="0" smtClean="0">
                <a:solidFill>
                  <a:srgbClr val="00B050"/>
                </a:solidFill>
              </a:rPr>
              <a:t>+Learning of more advanced movements</a:t>
            </a:r>
            <a:br>
              <a:rPr lang="en-US" sz="3200" dirty="0" smtClean="0">
                <a:solidFill>
                  <a:srgbClr val="00B050"/>
                </a:solidFill>
              </a:rPr>
            </a:br>
            <a:r>
              <a:rPr lang="en-US" sz="3200" dirty="0" smtClean="0">
                <a:solidFill>
                  <a:srgbClr val="00B050"/>
                </a:solidFill>
              </a:rPr>
              <a:t>+Confidence</a:t>
            </a:r>
            <a:endParaRPr lang="en-US" sz="3200" dirty="0">
              <a:solidFill>
                <a:srgbClr val="00B050"/>
              </a:solidFill>
            </a:endParaRPr>
          </a:p>
        </p:txBody>
      </p:sp>
    </p:spTree>
    <p:extLst>
      <p:ext uri="{BB962C8B-B14F-4D97-AF65-F5344CB8AC3E}">
        <p14:creationId xmlns:p14="http://schemas.microsoft.com/office/powerpoint/2010/main" val="261778834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75211" y="147917"/>
            <a:ext cx="6051177" cy="1559857"/>
          </a:xfrm>
        </p:spPr>
        <p:txBody>
          <a:bodyPr>
            <a:normAutofit/>
          </a:bodyPr>
          <a:lstStyle/>
          <a:p>
            <a:r>
              <a:rPr lang="en-US" sz="4800" dirty="0" smtClean="0">
                <a:solidFill>
                  <a:srgbClr val="FF0000"/>
                </a:solidFill>
              </a:rPr>
              <a:t>Metabolic Conditioning</a:t>
            </a:r>
            <a:r>
              <a:rPr lang="en-US" dirty="0" smtClean="0"/>
              <a:t/>
            </a:r>
            <a:br>
              <a:rPr lang="en-US" dirty="0" smtClean="0"/>
            </a:br>
            <a:r>
              <a:rPr lang="en-US" sz="2700" dirty="0">
                <a:solidFill>
                  <a:srgbClr val="FFC000"/>
                </a:solidFill>
              </a:rPr>
              <a:t>Energy System Training:</a:t>
            </a:r>
            <a:br>
              <a:rPr lang="en-US" sz="2700" dirty="0">
                <a:solidFill>
                  <a:srgbClr val="FFC000"/>
                </a:solidFill>
              </a:rPr>
            </a:br>
            <a:endParaRPr lang="en-US" sz="2700" dirty="0">
              <a:solidFill>
                <a:srgbClr val="FFC000"/>
              </a:solidFill>
            </a:endParaRPr>
          </a:p>
        </p:txBody>
      </p:sp>
      <p:sp>
        <p:nvSpPr>
          <p:cNvPr id="3" name="Subtitle 2"/>
          <p:cNvSpPr>
            <a:spLocks noGrp="1"/>
          </p:cNvSpPr>
          <p:nvPr>
            <p:ph type="subTitle" idx="1"/>
          </p:nvPr>
        </p:nvSpPr>
        <p:spPr>
          <a:xfrm>
            <a:off x="1524000" y="1936376"/>
            <a:ext cx="9144000" cy="4787152"/>
          </a:xfrm>
        </p:spPr>
        <p:txBody>
          <a:bodyPr/>
          <a:lstStyle/>
          <a:p>
            <a:r>
              <a:rPr lang="en-US" dirty="0" smtClean="0">
                <a:solidFill>
                  <a:srgbClr val="00B050"/>
                </a:solidFill>
              </a:rPr>
              <a:t>Anaerobic System(ATP, CP) 10 seconds</a:t>
            </a:r>
          </a:p>
          <a:p>
            <a:r>
              <a:rPr lang="en-US" sz="1800" dirty="0" smtClean="0">
                <a:solidFill>
                  <a:srgbClr val="00B050"/>
                </a:solidFill>
              </a:rPr>
              <a:t>Without Oxygen</a:t>
            </a:r>
          </a:p>
          <a:p>
            <a:endParaRPr lang="en-US" sz="1800" dirty="0" smtClean="0">
              <a:solidFill>
                <a:schemeClr val="accent4">
                  <a:lumMod val="75000"/>
                </a:schemeClr>
              </a:solidFill>
            </a:endParaRPr>
          </a:p>
          <a:p>
            <a:r>
              <a:rPr lang="en-US" dirty="0" smtClean="0">
                <a:solidFill>
                  <a:srgbClr val="00B0F0"/>
                </a:solidFill>
              </a:rPr>
              <a:t>Glycolysis</a:t>
            </a:r>
          </a:p>
          <a:p>
            <a:r>
              <a:rPr lang="en-US" dirty="0">
                <a:solidFill>
                  <a:srgbClr val="00B0F0"/>
                </a:solidFill>
              </a:rPr>
              <a:t>(</a:t>
            </a:r>
            <a:r>
              <a:rPr lang="en-US" dirty="0" smtClean="0">
                <a:solidFill>
                  <a:srgbClr val="00B0F0"/>
                </a:solidFill>
              </a:rPr>
              <a:t>Blood glucose/Muscle Glycogen) 30 sec-2 minutes</a:t>
            </a:r>
          </a:p>
          <a:p>
            <a:endParaRPr lang="en-US" dirty="0" smtClean="0">
              <a:solidFill>
                <a:srgbClr val="7030A0"/>
              </a:solidFill>
            </a:endParaRPr>
          </a:p>
          <a:p>
            <a:r>
              <a:rPr lang="en-US" dirty="0" smtClean="0">
                <a:solidFill>
                  <a:srgbClr val="FFFF00"/>
                </a:solidFill>
              </a:rPr>
              <a:t>Aerobic Energy System( Krebs Cycle, Glucose, Glycogen and Fats)</a:t>
            </a:r>
          </a:p>
          <a:p>
            <a:r>
              <a:rPr lang="en-US" sz="1800" dirty="0" smtClean="0">
                <a:solidFill>
                  <a:srgbClr val="FFFF00"/>
                </a:solidFill>
              </a:rPr>
              <a:t>With Oxygen</a:t>
            </a:r>
          </a:p>
          <a:p>
            <a:endParaRPr lang="en-US" sz="1800" dirty="0" smtClean="0">
              <a:solidFill>
                <a:srgbClr val="FFFF00"/>
              </a:solidFill>
            </a:endParaRPr>
          </a:p>
          <a:p>
            <a:r>
              <a:rPr lang="en-US" dirty="0" smtClean="0">
                <a:solidFill>
                  <a:srgbClr val="FFC000"/>
                </a:solidFill>
              </a:rPr>
              <a:t>What System are you running?</a:t>
            </a:r>
            <a:endParaRPr lang="en-US" dirty="0">
              <a:solidFill>
                <a:srgbClr val="FFC000"/>
              </a:solidFill>
            </a:endParaRPr>
          </a:p>
        </p:txBody>
      </p:sp>
    </p:spTree>
    <p:extLst>
      <p:ext uri="{BB962C8B-B14F-4D97-AF65-F5344CB8AC3E}">
        <p14:creationId xmlns:p14="http://schemas.microsoft.com/office/powerpoint/2010/main" val="18755483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5494"/>
            <a:ext cx="9144000" cy="1613647"/>
          </a:xfrm>
        </p:spPr>
        <p:txBody>
          <a:bodyPr>
            <a:normAutofit fontScale="90000"/>
          </a:bodyPr>
          <a:lstStyle/>
          <a:p>
            <a:r>
              <a:rPr lang="en-US" dirty="0" smtClean="0">
                <a:solidFill>
                  <a:srgbClr val="00B050"/>
                </a:solidFill>
              </a:rPr>
              <a:t>Neuromuscular Training:</a:t>
            </a:r>
            <a:br>
              <a:rPr lang="en-US" dirty="0" smtClean="0">
                <a:solidFill>
                  <a:srgbClr val="00B050"/>
                </a:solidFill>
              </a:rPr>
            </a:br>
            <a:r>
              <a:rPr lang="en-US" sz="2700" dirty="0" smtClean="0">
                <a:solidFill>
                  <a:srgbClr val="FFFF00"/>
                </a:solidFill>
              </a:rPr>
              <a:t>Pertaining to nerves and muscles and the relationship between them.</a:t>
            </a:r>
            <a:endParaRPr lang="en-US" sz="2700" dirty="0">
              <a:solidFill>
                <a:srgbClr val="FFFF00"/>
              </a:solidFill>
            </a:endParaRPr>
          </a:p>
        </p:txBody>
      </p:sp>
      <p:sp>
        <p:nvSpPr>
          <p:cNvPr id="3" name="Subtitle 2"/>
          <p:cNvSpPr>
            <a:spLocks noGrp="1"/>
          </p:cNvSpPr>
          <p:nvPr>
            <p:ph type="subTitle" idx="1"/>
          </p:nvPr>
        </p:nvSpPr>
        <p:spPr>
          <a:xfrm>
            <a:off x="1524000" y="2323653"/>
            <a:ext cx="9144000" cy="2934148"/>
          </a:xfrm>
        </p:spPr>
        <p:txBody>
          <a:bodyPr/>
          <a:lstStyle/>
          <a:p>
            <a:r>
              <a:rPr lang="en-US" dirty="0" smtClean="0">
                <a:solidFill>
                  <a:srgbClr val="00B0F0"/>
                </a:solidFill>
              </a:rPr>
              <a:t>Central Nervous System(strength/explosiveness, power/plyometric)</a:t>
            </a:r>
          </a:p>
          <a:p>
            <a:r>
              <a:rPr lang="en-US" dirty="0" smtClean="0">
                <a:solidFill>
                  <a:srgbClr val="00B0F0"/>
                </a:solidFill>
              </a:rPr>
              <a:t>Muscular System(resistance training/muscular endurance)</a:t>
            </a:r>
          </a:p>
          <a:p>
            <a:r>
              <a:rPr lang="en-US" dirty="0" smtClean="0">
                <a:solidFill>
                  <a:srgbClr val="92D050"/>
                </a:solidFill>
              </a:rPr>
              <a:t>and</a:t>
            </a:r>
          </a:p>
          <a:p>
            <a:r>
              <a:rPr lang="en-US" dirty="0" smtClean="0">
                <a:solidFill>
                  <a:srgbClr val="92D050"/>
                </a:solidFill>
              </a:rPr>
              <a:t>How do the nerves and cells interact with the Muscles?</a:t>
            </a:r>
          </a:p>
          <a:p>
            <a:endParaRPr lang="en-US" dirty="0"/>
          </a:p>
        </p:txBody>
      </p:sp>
    </p:spTree>
    <p:extLst>
      <p:ext uri="{BB962C8B-B14F-4D97-AF65-F5344CB8AC3E}">
        <p14:creationId xmlns:p14="http://schemas.microsoft.com/office/powerpoint/2010/main" val="68825499"/>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tatingTubesText_16x9.potx" id="{F3946B39-3BDE-4324-90A3-3EA61B794CAB}" vid="{7D546A43-BB7B-4789-A2F0-C0A0D299016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5C3779A-75F4-4D83-B2BC-8CC15C1B58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Animation slide Rotating tubes with text (widescreen)</Template>
  <TotalTime>0</TotalTime>
  <Words>408</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What is Your definition?</vt:lpstr>
      <vt:lpstr>What is our definition?</vt:lpstr>
      <vt:lpstr>Bio-Motor Development:</vt:lpstr>
      <vt:lpstr>Specific Training Sport specific training is simply fitness and performance training designed specifically for athletic performance enhancement. </vt:lpstr>
      <vt:lpstr>Motor Coordination</vt:lpstr>
      <vt:lpstr>Enhancements from working on Motor coordination; +Timing +Rhythm +Sequencing +Efficiency +Reactivity +Learning of more advanced movements +Confidence</vt:lpstr>
      <vt:lpstr>Metabolic Conditioning Energy System Training: </vt:lpstr>
      <vt:lpstr>Neuromuscular Training: Pertaining to nerves and muscles and the relationship between them.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2017-06-21T19:29:17Z</dcterms:created>
  <dcterms:modified xsi:type="dcterms:W3CDTF">2017-07-05T19:21:09Z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TC040144379991</vt:lpwstr>
  </property>
</Properties>
</file>