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56" r:id="rId2"/>
    <p:sldId id="263" r:id="rId3"/>
    <p:sldId id="265" r:id="rId4"/>
    <p:sldId id="258" r:id="rId5"/>
    <p:sldId id="308" r:id="rId6"/>
    <p:sldId id="259" r:id="rId7"/>
    <p:sldId id="260" r:id="rId8"/>
    <p:sldId id="275" r:id="rId9"/>
    <p:sldId id="309" r:id="rId10"/>
    <p:sldId id="290" r:id="rId11"/>
    <p:sldId id="291" r:id="rId12"/>
    <p:sldId id="264" r:id="rId13"/>
    <p:sldId id="261" r:id="rId14"/>
    <p:sldId id="257" r:id="rId15"/>
    <p:sldId id="266" r:id="rId16"/>
    <p:sldId id="262" r:id="rId17"/>
    <p:sldId id="292" r:id="rId18"/>
    <p:sldId id="289" r:id="rId19"/>
    <p:sldId id="284" r:id="rId20"/>
    <p:sldId id="285" r:id="rId21"/>
    <p:sldId id="293" r:id="rId22"/>
    <p:sldId id="286" r:id="rId23"/>
    <p:sldId id="288" r:id="rId24"/>
    <p:sldId id="283" r:id="rId25"/>
    <p:sldId id="280" r:id="rId26"/>
    <p:sldId id="268" r:id="rId27"/>
    <p:sldId id="269" r:id="rId28"/>
    <p:sldId id="307" r:id="rId29"/>
    <p:sldId id="294" r:id="rId30"/>
    <p:sldId id="276" r:id="rId31"/>
    <p:sldId id="274" r:id="rId32"/>
    <p:sldId id="271" r:id="rId33"/>
    <p:sldId id="277" r:id="rId34"/>
    <p:sldId id="295" r:id="rId35"/>
    <p:sldId id="273" r:id="rId36"/>
    <p:sldId id="300" r:id="rId37"/>
    <p:sldId id="305" r:id="rId38"/>
    <p:sldId id="299" r:id="rId39"/>
    <p:sldId id="296" r:id="rId40"/>
    <p:sldId id="31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lieizzi@gmail.com" initials="k" lastIdx="1" clrIdx="0">
    <p:extLst>
      <p:ext uri="{19B8F6BF-5375-455C-9EA6-DF929625EA0E}">
        <p15:presenceInfo xmlns:p15="http://schemas.microsoft.com/office/powerpoint/2012/main" userId="9b6effce8e8389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629" autoAdjust="0"/>
    <p:restoredTop sz="94660"/>
  </p:normalViewPr>
  <p:slideViewPr>
    <p:cSldViewPr snapToGrid="0">
      <p:cViewPr varScale="1">
        <p:scale>
          <a:sx n="49" d="100"/>
          <a:sy n="49" d="100"/>
        </p:scale>
        <p:origin x="24" y="5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F696A5-11AA-450F-BF11-B0A9FF5252A3}" type="datetimeFigureOut">
              <a:rPr lang="en-US" smtClean="0"/>
              <a:t>7/24/2017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86ABB-9D04-4C9F-9920-0B1E6AABBAA4}" type="slidenum">
              <a:rPr lang="en-US" smtClean="0"/>
              <a:t>‹#›</a:t>
            </a:fld>
            <a:endParaRPr lang="en-US"/>
          </a:p>
        </p:txBody>
      </p:sp>
    </p:spTree>
    <p:extLst>
      <p:ext uri="{BB962C8B-B14F-4D97-AF65-F5344CB8AC3E}">
        <p14:creationId xmlns:p14="http://schemas.microsoft.com/office/powerpoint/2010/main" val="1756016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7/24/2017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7/24/2017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7/24/2017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7/24/2017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7/24/2017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7/24/2017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7/24/2017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unchainedfitness.com/blog/windows-of-opportunity-and-athlete-developme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psychology.iresearchnet.com/sports-psychology/sport-motivation/competence-motivation-theor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urmc.rochester.edu/encyclopedia/content.aspx?contenttypeid=90&amp;contentid=P0163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#LIKEAGIRL</a:t>
            </a:r>
          </a:p>
        </p:txBody>
      </p:sp>
      <p:sp>
        <p:nvSpPr>
          <p:cNvPr id="3" name="Subtitle 2"/>
          <p:cNvSpPr>
            <a:spLocks noGrp="1"/>
          </p:cNvSpPr>
          <p:nvPr>
            <p:ph type="subTitle" idx="1"/>
          </p:nvPr>
        </p:nvSpPr>
        <p:spPr/>
        <p:txBody>
          <a:bodyPr>
            <a:normAutofit/>
          </a:bodyPr>
          <a:lstStyle/>
          <a:p>
            <a:r>
              <a:rPr lang="en-US" dirty="0"/>
              <a:t>Understanding and working with the female athlete</a:t>
            </a:r>
          </a:p>
          <a:p>
            <a:endParaRPr lang="en-US" dirty="0"/>
          </a:p>
        </p:txBody>
      </p:sp>
      <p:sp>
        <p:nvSpPr>
          <p:cNvPr id="4" name="TextBox 3">
            <a:extLst>
              <a:ext uri="{FF2B5EF4-FFF2-40B4-BE49-F238E27FC236}">
                <a16:creationId xmlns:a16="http://schemas.microsoft.com/office/drawing/2014/main" id="{52BFECAE-02C4-4881-834A-74A88FB91A4B}"/>
              </a:ext>
            </a:extLst>
          </p:cNvPr>
          <p:cNvSpPr txBox="1"/>
          <p:nvPr/>
        </p:nvSpPr>
        <p:spPr>
          <a:xfrm>
            <a:off x="6413863" y="6367083"/>
            <a:ext cx="7315200" cy="369332"/>
          </a:xfrm>
          <a:prstGeom prst="rect">
            <a:avLst/>
          </a:prstGeom>
          <a:noFill/>
        </p:spPr>
        <p:txBody>
          <a:bodyPr wrap="square" rtlCol="0">
            <a:spAutoFit/>
          </a:bodyPr>
          <a:lstStyle/>
          <a:p>
            <a:r>
              <a:rPr lang="en-US" dirty="0"/>
              <a:t>Kylie M </a:t>
            </a:r>
            <a:r>
              <a:rPr lang="en-US" dirty="0" err="1"/>
              <a:t>Izzi</a:t>
            </a:r>
            <a:r>
              <a:rPr lang="en-US" dirty="0"/>
              <a:t>  MS, ATC/LAT, CSCS, ITAT,  USAW-1</a:t>
            </a:r>
          </a:p>
        </p:txBody>
      </p:sp>
    </p:spTree>
    <p:extLst>
      <p:ext uri="{BB962C8B-B14F-4D97-AF65-F5344CB8AC3E}">
        <p14:creationId xmlns:p14="http://schemas.microsoft.com/office/powerpoint/2010/main" val="2127448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D275-6977-40B6-8673-D931273E0CEF}"/>
              </a:ext>
            </a:extLst>
          </p:cNvPr>
          <p:cNvSpPr>
            <a:spLocks noGrp="1"/>
          </p:cNvSpPr>
          <p:nvPr>
            <p:ph type="title"/>
          </p:nvPr>
        </p:nvSpPr>
        <p:spPr/>
        <p:txBody>
          <a:bodyPr/>
          <a:lstStyle/>
          <a:p>
            <a:r>
              <a:rPr lang="en-US" dirty="0"/>
              <a:t>Peak Velocity Height</a:t>
            </a:r>
          </a:p>
        </p:txBody>
      </p:sp>
      <p:sp>
        <p:nvSpPr>
          <p:cNvPr id="3" name="Content Placeholder 2">
            <a:extLst>
              <a:ext uri="{FF2B5EF4-FFF2-40B4-BE49-F238E27FC236}">
                <a16:creationId xmlns:a16="http://schemas.microsoft.com/office/drawing/2014/main" id="{1699F2F7-5E05-4B92-99D4-65910299D89F}"/>
              </a:ext>
            </a:extLst>
          </p:cNvPr>
          <p:cNvSpPr>
            <a:spLocks noGrp="1"/>
          </p:cNvSpPr>
          <p:nvPr>
            <p:ph idx="1"/>
          </p:nvPr>
        </p:nvSpPr>
        <p:spPr>
          <a:xfrm>
            <a:off x="529046" y="1741714"/>
            <a:ext cx="10820400" cy="4024125"/>
          </a:xfrm>
        </p:spPr>
        <p:txBody>
          <a:bodyPr/>
          <a:lstStyle/>
          <a:p>
            <a:r>
              <a:rPr lang="en-US" dirty="0"/>
              <a:t>Evidence of hormonal changes</a:t>
            </a:r>
          </a:p>
          <a:p>
            <a:r>
              <a:rPr lang="en-US" dirty="0"/>
              <a:t>Measure of maximum rate of growth during growth spurt</a:t>
            </a:r>
          </a:p>
          <a:p>
            <a:r>
              <a:rPr lang="en-US" dirty="0"/>
              <a:t>Girls grow 2 years before males</a:t>
            </a:r>
          </a:p>
          <a:p>
            <a:r>
              <a:rPr lang="en-US" dirty="0"/>
              <a:t>Girls PVH ≈ 12 years old</a:t>
            </a:r>
          </a:p>
          <a:p>
            <a:r>
              <a:rPr lang="en-US" dirty="0"/>
              <a:t>Girls will weigh more than boys due to increase estrogen and fat mass</a:t>
            </a:r>
          </a:p>
          <a:p>
            <a:r>
              <a:rPr lang="en-US" dirty="0"/>
              <a:t>Allows for implementation of training windows</a:t>
            </a:r>
          </a:p>
          <a:p>
            <a:pPr lvl="1"/>
            <a:r>
              <a:rPr lang="en-US" dirty="0"/>
              <a:t>Pre</a:t>
            </a:r>
          </a:p>
          <a:p>
            <a:pPr lvl="1"/>
            <a:r>
              <a:rPr lang="en-US" dirty="0"/>
              <a:t>During</a:t>
            </a:r>
          </a:p>
          <a:p>
            <a:pPr lvl="1"/>
            <a:r>
              <a:rPr lang="en-US" dirty="0"/>
              <a:t>Post</a:t>
            </a:r>
          </a:p>
          <a:p>
            <a:pPr marL="0" indent="0">
              <a:buNone/>
            </a:pPr>
            <a:endParaRPr lang="en-US" dirty="0"/>
          </a:p>
        </p:txBody>
      </p:sp>
      <p:sp>
        <p:nvSpPr>
          <p:cNvPr id="4" name="Footer Placeholder 3">
            <a:extLst>
              <a:ext uri="{FF2B5EF4-FFF2-40B4-BE49-F238E27FC236}">
                <a16:creationId xmlns:a16="http://schemas.microsoft.com/office/drawing/2014/main" id="{1BED6778-B941-463C-BE23-7B7376C3FCBF}"/>
              </a:ext>
            </a:extLst>
          </p:cNvPr>
          <p:cNvSpPr>
            <a:spLocks noGrp="1"/>
          </p:cNvSpPr>
          <p:nvPr>
            <p:ph type="ftr" sz="quarter" idx="11"/>
          </p:nvPr>
        </p:nvSpPr>
        <p:spPr/>
        <p:txBody>
          <a:bodyPr/>
          <a:lstStyle/>
          <a:p>
            <a:r>
              <a:rPr lang="en-US" dirty="0">
                <a:hlinkClick r:id="rId2"/>
              </a:rPr>
              <a:t>http://www.unchainedfitness.com/blog/windows-of-opportunity-and-athlete-development</a:t>
            </a:r>
            <a:endParaRPr lang="en-US" dirty="0"/>
          </a:p>
          <a:p>
            <a:r>
              <a:rPr lang="en-US" dirty="0"/>
              <a:t>http://tourcouncil.com/peak-height-velocity-by-simon-webb/news/70/57</a:t>
            </a:r>
          </a:p>
        </p:txBody>
      </p:sp>
      <p:pic>
        <p:nvPicPr>
          <p:cNvPr id="3074" name="Picture 2" descr="http://tourcouncil.com/images/news/Peak_High_Velocity/Junior_development_chart_1.png">
            <a:extLst>
              <a:ext uri="{FF2B5EF4-FFF2-40B4-BE49-F238E27FC236}">
                <a16:creationId xmlns:a16="http://schemas.microsoft.com/office/drawing/2014/main" id="{75D54675-4172-4772-873B-70EAF448C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5279" y="3867150"/>
            <a:ext cx="379095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879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AFB8E-6177-49AC-B708-EA7546B4D6D1}"/>
              </a:ext>
            </a:extLst>
          </p:cNvPr>
          <p:cNvSpPr>
            <a:spLocks noGrp="1"/>
          </p:cNvSpPr>
          <p:nvPr>
            <p:ph type="title"/>
          </p:nvPr>
        </p:nvSpPr>
        <p:spPr/>
        <p:txBody>
          <a:bodyPr/>
          <a:lstStyle/>
          <a:p>
            <a:r>
              <a:rPr lang="en-US" dirty="0"/>
              <a:t>PVH and training</a:t>
            </a:r>
          </a:p>
        </p:txBody>
      </p:sp>
      <p:sp>
        <p:nvSpPr>
          <p:cNvPr id="3" name="Content Placeholder 2">
            <a:extLst>
              <a:ext uri="{FF2B5EF4-FFF2-40B4-BE49-F238E27FC236}">
                <a16:creationId xmlns:a16="http://schemas.microsoft.com/office/drawing/2014/main" id="{15BB626B-3FF0-4336-B4FB-D1B64273CA1B}"/>
              </a:ext>
            </a:extLst>
          </p:cNvPr>
          <p:cNvSpPr>
            <a:spLocks noGrp="1"/>
          </p:cNvSpPr>
          <p:nvPr>
            <p:ph idx="1"/>
          </p:nvPr>
        </p:nvSpPr>
        <p:spPr/>
        <p:txBody>
          <a:bodyPr>
            <a:normAutofit fontScale="92500" lnSpcReduction="20000"/>
          </a:bodyPr>
          <a:lstStyle/>
          <a:p>
            <a:r>
              <a:rPr lang="en-US" dirty="0"/>
              <a:t>Endurance</a:t>
            </a:r>
          </a:p>
          <a:p>
            <a:pPr lvl="1"/>
            <a:r>
              <a:rPr lang="en-US" dirty="0"/>
              <a:t>Just prior to PVH and slowly introduced after </a:t>
            </a:r>
          </a:p>
          <a:p>
            <a:pPr lvl="2"/>
            <a:r>
              <a:rPr lang="en-US" dirty="0"/>
              <a:t>Assumption as to why? (overuse, muscle imbalance, change in hips)</a:t>
            </a:r>
          </a:p>
          <a:p>
            <a:r>
              <a:rPr lang="en-US" dirty="0"/>
              <a:t>Strength</a:t>
            </a:r>
          </a:p>
          <a:p>
            <a:pPr lvl="1"/>
            <a:r>
              <a:rPr lang="en-US" dirty="0"/>
              <a:t>Immediately after PVH or menarche</a:t>
            </a:r>
          </a:p>
          <a:p>
            <a:pPr lvl="1"/>
            <a:r>
              <a:rPr lang="en-US" dirty="0"/>
              <a:t>S/C recommendations </a:t>
            </a:r>
          </a:p>
          <a:p>
            <a:pPr lvl="2"/>
            <a:r>
              <a:rPr lang="en-US" dirty="0"/>
              <a:t>12 years or old </a:t>
            </a:r>
          </a:p>
          <a:p>
            <a:pPr lvl="2"/>
            <a:r>
              <a:rPr lang="en-US" dirty="0"/>
              <a:t>Dynamic movements</a:t>
            </a:r>
          </a:p>
          <a:p>
            <a:pPr lvl="2"/>
            <a:r>
              <a:rPr lang="en-US" dirty="0"/>
              <a:t>Core and stabilization of the trunk, development of the stabilization musculature</a:t>
            </a:r>
          </a:p>
          <a:p>
            <a:r>
              <a:rPr lang="en-US" dirty="0"/>
              <a:t>Speed</a:t>
            </a:r>
          </a:p>
          <a:p>
            <a:pPr lvl="1"/>
            <a:r>
              <a:rPr lang="en-US" dirty="0"/>
              <a:t>Phase 1</a:t>
            </a:r>
          </a:p>
          <a:p>
            <a:pPr lvl="2"/>
            <a:r>
              <a:rPr lang="en-US" dirty="0"/>
              <a:t>6-8 years old less than 5 seconds</a:t>
            </a:r>
          </a:p>
          <a:p>
            <a:pPr lvl="1"/>
            <a:r>
              <a:rPr lang="en-US" dirty="0"/>
              <a:t>Phase 2</a:t>
            </a:r>
          </a:p>
          <a:p>
            <a:pPr lvl="2"/>
            <a:r>
              <a:rPr lang="en-US" dirty="0"/>
              <a:t>11-13 years old 5-120 seconds in duration</a:t>
            </a:r>
          </a:p>
        </p:txBody>
      </p:sp>
    </p:spTree>
    <p:extLst>
      <p:ext uri="{BB962C8B-B14F-4D97-AF65-F5344CB8AC3E}">
        <p14:creationId xmlns:p14="http://schemas.microsoft.com/office/powerpoint/2010/main" val="1282966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74618" y="2108206"/>
            <a:ext cx="9448800" cy="1825096"/>
          </a:xfrm>
        </p:spPr>
        <p:txBody>
          <a:bodyPr/>
          <a:lstStyle/>
          <a:p>
            <a:pPr algn="ctr"/>
            <a:r>
              <a:rPr lang="en-US" dirty="0"/>
              <a:t>Differences between males and females</a:t>
            </a:r>
          </a:p>
        </p:txBody>
      </p:sp>
    </p:spTree>
    <p:extLst>
      <p:ext uri="{BB962C8B-B14F-4D97-AF65-F5344CB8AC3E}">
        <p14:creationId xmlns:p14="http://schemas.microsoft.com/office/powerpoint/2010/main" val="1978568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Tendencies</a:t>
            </a:r>
          </a:p>
        </p:txBody>
      </p:sp>
      <p:sp>
        <p:nvSpPr>
          <p:cNvPr id="4" name="Text Placeholder 3"/>
          <p:cNvSpPr>
            <a:spLocks noGrp="1"/>
          </p:cNvSpPr>
          <p:nvPr>
            <p:ph type="body" idx="1"/>
          </p:nvPr>
        </p:nvSpPr>
        <p:spPr/>
        <p:txBody>
          <a:bodyPr/>
          <a:lstStyle/>
          <a:p>
            <a:r>
              <a:rPr lang="en-US" dirty="0"/>
              <a:t>Female</a:t>
            </a:r>
          </a:p>
        </p:txBody>
      </p:sp>
      <p:sp>
        <p:nvSpPr>
          <p:cNvPr id="3" name="Content Placeholder 2"/>
          <p:cNvSpPr>
            <a:spLocks noGrp="1"/>
          </p:cNvSpPr>
          <p:nvPr>
            <p:ph sz="half" idx="2"/>
          </p:nvPr>
        </p:nvSpPr>
        <p:spPr/>
        <p:txBody>
          <a:bodyPr>
            <a:normAutofit/>
          </a:bodyPr>
          <a:lstStyle/>
          <a:p>
            <a:r>
              <a:rPr lang="en-US" dirty="0"/>
              <a:t>Free organized play everyone has an equally important role</a:t>
            </a:r>
          </a:p>
          <a:p>
            <a:r>
              <a:rPr lang="en-US" dirty="0"/>
              <a:t>Inclusive and caring play</a:t>
            </a:r>
          </a:p>
          <a:p>
            <a:r>
              <a:rPr lang="en-US" dirty="0"/>
              <a:t>Quite and calm</a:t>
            </a:r>
          </a:p>
          <a:p>
            <a:r>
              <a:rPr lang="en-US" dirty="0"/>
              <a:t>Deep connection</a:t>
            </a:r>
          </a:p>
          <a:p>
            <a:r>
              <a:rPr lang="en-US" dirty="0"/>
              <a:t>Compassion</a:t>
            </a:r>
          </a:p>
          <a:p>
            <a:r>
              <a:rPr lang="en-US" dirty="0"/>
              <a:t>Praise</a:t>
            </a:r>
          </a:p>
        </p:txBody>
      </p:sp>
      <p:sp>
        <p:nvSpPr>
          <p:cNvPr id="5" name="Text Placeholder 4"/>
          <p:cNvSpPr>
            <a:spLocks noGrp="1"/>
          </p:cNvSpPr>
          <p:nvPr>
            <p:ph type="body" sz="quarter" idx="3"/>
          </p:nvPr>
        </p:nvSpPr>
        <p:spPr/>
        <p:txBody>
          <a:bodyPr/>
          <a:lstStyle/>
          <a:p>
            <a:r>
              <a:rPr lang="en-US" dirty="0"/>
              <a:t>Male</a:t>
            </a:r>
          </a:p>
        </p:txBody>
      </p:sp>
      <p:sp>
        <p:nvSpPr>
          <p:cNvPr id="6" name="Content Placeholder 5"/>
          <p:cNvSpPr>
            <a:spLocks noGrp="1"/>
          </p:cNvSpPr>
          <p:nvPr>
            <p:ph sz="quarter" idx="4"/>
          </p:nvPr>
        </p:nvSpPr>
        <p:spPr/>
        <p:txBody>
          <a:bodyPr/>
          <a:lstStyle/>
          <a:p>
            <a:r>
              <a:rPr lang="en-US" dirty="0"/>
              <a:t>Free Unorganized play geared towards winner and looser</a:t>
            </a:r>
          </a:p>
          <a:p>
            <a:r>
              <a:rPr lang="en-US" dirty="0"/>
              <a:t>Searching for a leader, qualities are strength, and power</a:t>
            </a:r>
          </a:p>
          <a:p>
            <a:r>
              <a:rPr lang="en-US" dirty="0"/>
              <a:t>Naturally competitive</a:t>
            </a:r>
          </a:p>
          <a:p>
            <a:r>
              <a:rPr lang="en-US" dirty="0"/>
              <a:t>Loud </a:t>
            </a:r>
          </a:p>
        </p:txBody>
      </p:sp>
      <p:sp>
        <p:nvSpPr>
          <p:cNvPr id="7" name="Footer Placeholder 6">
            <a:extLst>
              <a:ext uri="{FF2B5EF4-FFF2-40B4-BE49-F238E27FC236}">
                <a16:creationId xmlns:a16="http://schemas.microsoft.com/office/drawing/2014/main" id="{460A397A-CE56-495F-8C47-4DDC38223C28}"/>
              </a:ext>
            </a:extLst>
          </p:cNvPr>
          <p:cNvSpPr>
            <a:spLocks noGrp="1"/>
          </p:cNvSpPr>
          <p:nvPr>
            <p:ph type="ftr" sz="quarter" idx="11"/>
          </p:nvPr>
        </p:nvSpPr>
        <p:spPr/>
        <p:txBody>
          <a:bodyPr/>
          <a:lstStyle/>
          <a:p>
            <a:r>
              <a:rPr lang="en-US"/>
              <a:t>Hardball for women in the work place</a:t>
            </a:r>
            <a:endParaRPr lang="en-US" dirty="0"/>
          </a:p>
        </p:txBody>
      </p:sp>
    </p:spTree>
    <p:extLst>
      <p:ext uri="{BB962C8B-B14F-4D97-AF65-F5344CB8AC3E}">
        <p14:creationId xmlns:p14="http://schemas.microsoft.com/office/powerpoint/2010/main" val="826955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between males and females</a:t>
            </a:r>
          </a:p>
        </p:txBody>
      </p:sp>
      <p:sp>
        <p:nvSpPr>
          <p:cNvPr id="3" name="Content Placeholder 2"/>
          <p:cNvSpPr>
            <a:spLocks noGrp="1"/>
          </p:cNvSpPr>
          <p:nvPr>
            <p:ph idx="1"/>
          </p:nvPr>
        </p:nvSpPr>
        <p:spPr/>
        <p:txBody>
          <a:bodyPr>
            <a:normAutofit/>
          </a:bodyPr>
          <a:lstStyle/>
          <a:p>
            <a:r>
              <a:rPr lang="en-US" dirty="0"/>
              <a:t>Not small males </a:t>
            </a:r>
          </a:p>
          <a:p>
            <a:r>
              <a:rPr lang="en-US" dirty="0"/>
              <a:t>Not small adults</a:t>
            </a:r>
          </a:p>
          <a:p>
            <a:r>
              <a:rPr lang="en-US" dirty="0"/>
              <a:t>Different development (LTADM)</a:t>
            </a:r>
          </a:p>
          <a:p>
            <a:r>
              <a:rPr lang="en-US" dirty="0"/>
              <a:t>Biology prevails</a:t>
            </a:r>
          </a:p>
          <a:p>
            <a:pPr lvl="1"/>
            <a:r>
              <a:rPr lang="en-US" dirty="0"/>
              <a:t>Giving Berth</a:t>
            </a:r>
          </a:p>
          <a:p>
            <a:pPr lvl="1"/>
            <a:r>
              <a:rPr lang="en-US" dirty="0"/>
              <a:t>Endurance (mitochondria)</a:t>
            </a:r>
          </a:p>
          <a:p>
            <a:r>
              <a:rPr lang="en-US" dirty="0"/>
              <a:t>Biomechanical differences</a:t>
            </a:r>
          </a:p>
          <a:p>
            <a:pPr lvl="1"/>
            <a:r>
              <a:rPr lang="en-US" dirty="0"/>
              <a:t>Q-angle (hip widening)</a:t>
            </a:r>
          </a:p>
          <a:p>
            <a:r>
              <a:rPr lang="en-US" dirty="0"/>
              <a:t>Hormonal differences and influence</a:t>
            </a:r>
          </a:p>
          <a:p>
            <a:r>
              <a:rPr lang="en-US" dirty="0"/>
              <a:t>Communication and connection is key</a:t>
            </a:r>
          </a:p>
          <a:p>
            <a:endParaRPr lang="en-US" dirty="0"/>
          </a:p>
          <a:p>
            <a:endParaRPr lang="en-US" dirty="0"/>
          </a:p>
          <a:p>
            <a:endParaRPr lang="en-US" dirty="0"/>
          </a:p>
        </p:txBody>
      </p:sp>
      <p:pic>
        <p:nvPicPr>
          <p:cNvPr id="4098" name="Picture 2" descr="xvdsgvfds">
            <a:extLst>
              <a:ext uri="{FF2B5EF4-FFF2-40B4-BE49-F238E27FC236}">
                <a16:creationId xmlns:a16="http://schemas.microsoft.com/office/drawing/2014/main" id="{23D8E4EA-3C67-48D9-9072-66DFE1A57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2738" y="2290616"/>
            <a:ext cx="335280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533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71600" y="2509986"/>
            <a:ext cx="9448800" cy="1825096"/>
          </a:xfrm>
        </p:spPr>
        <p:txBody>
          <a:bodyPr>
            <a:normAutofit fontScale="90000"/>
          </a:bodyPr>
          <a:lstStyle/>
          <a:p>
            <a:r>
              <a:rPr lang="en-US" dirty="0"/>
              <a:t>Women are </a:t>
            </a:r>
            <a:r>
              <a:rPr lang="en-US" dirty="0" err="1"/>
              <a:t>drivin</a:t>
            </a:r>
            <a:r>
              <a:rPr lang="en-US" dirty="0"/>
              <a:t>’ to win, just in a very female way…</a:t>
            </a:r>
          </a:p>
        </p:txBody>
      </p:sp>
    </p:spTree>
    <p:extLst>
      <p:ext uri="{BB962C8B-B14F-4D97-AF65-F5344CB8AC3E}">
        <p14:creationId xmlns:p14="http://schemas.microsoft.com/office/powerpoint/2010/main" val="3085512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really quite simple . . .</a:t>
            </a:r>
          </a:p>
        </p:txBody>
      </p:sp>
      <p:sp>
        <p:nvSpPr>
          <p:cNvPr id="3" name="Content Placeholder 2"/>
          <p:cNvSpPr>
            <a:spLocks noGrp="1"/>
          </p:cNvSpPr>
          <p:nvPr>
            <p:ph idx="1"/>
          </p:nvPr>
        </p:nvSpPr>
        <p:spPr>
          <a:xfrm>
            <a:off x="848360" y="2194560"/>
            <a:ext cx="10820400" cy="4024125"/>
          </a:xfrm>
        </p:spPr>
        <p:txBody>
          <a:bodyPr>
            <a:normAutofit/>
          </a:bodyPr>
          <a:lstStyle/>
          <a:p>
            <a:r>
              <a:rPr lang="en-US" dirty="0"/>
              <a:t>According to UNC Soccer coach Anson- Men respond to strength and your capacity to lead . . . Some male coaches do this by being physically, psychologically or verbally intimidating”. . . Anson further states “women aren’t led by that, in fact,  if you lead that way athletically you will ultimately end up intimidating them. It causes a loss of confidence and separation. Women respond to our humanity, so you lead  women with your capacity to care and capacity to relate. Connection is critical. . .  They don’t want me to use speeches with words like “fury”, they don’t want me to raise my voice or get in their face. They want me to </a:t>
            </a:r>
            <a:r>
              <a:rPr lang="en-US" b="1" dirty="0"/>
              <a:t>care about them</a:t>
            </a:r>
            <a:r>
              <a:rPr lang="en-US" dirty="0"/>
              <a:t>. They want me </a:t>
            </a:r>
            <a:r>
              <a:rPr lang="en-US" b="1" dirty="0"/>
              <a:t>to relate to them personally</a:t>
            </a:r>
            <a:r>
              <a:rPr lang="en-US" dirty="0"/>
              <a:t>.” Hardball for women in the workplace </a:t>
            </a:r>
            <a:r>
              <a:rPr lang="en-US" dirty="0" err="1"/>
              <a:t>pg</a:t>
            </a:r>
            <a:r>
              <a:rPr lang="en-US" dirty="0"/>
              <a:t> 59</a:t>
            </a:r>
          </a:p>
        </p:txBody>
      </p:sp>
      <p:sp>
        <p:nvSpPr>
          <p:cNvPr id="4" name="Footer Placeholder 3">
            <a:extLst>
              <a:ext uri="{FF2B5EF4-FFF2-40B4-BE49-F238E27FC236}">
                <a16:creationId xmlns:a16="http://schemas.microsoft.com/office/drawing/2014/main" id="{95EE4217-DFAA-42AD-A420-B021DD416D26}"/>
              </a:ext>
            </a:extLst>
          </p:cNvPr>
          <p:cNvSpPr>
            <a:spLocks noGrp="1"/>
          </p:cNvSpPr>
          <p:nvPr>
            <p:ph type="ftr" sz="quarter" idx="11"/>
          </p:nvPr>
        </p:nvSpPr>
        <p:spPr/>
        <p:txBody>
          <a:bodyPr/>
          <a:lstStyle/>
          <a:p>
            <a:r>
              <a:rPr lang="en-US"/>
              <a:t>Hardball for women in the work place</a:t>
            </a:r>
            <a:endParaRPr lang="en-US" dirty="0"/>
          </a:p>
        </p:txBody>
      </p:sp>
    </p:spTree>
    <p:extLst>
      <p:ext uri="{BB962C8B-B14F-4D97-AF65-F5344CB8AC3E}">
        <p14:creationId xmlns:p14="http://schemas.microsoft.com/office/powerpoint/2010/main" val="2919499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76BC9-EA5E-453F-A125-E1698FF6BF51}"/>
              </a:ext>
            </a:extLst>
          </p:cNvPr>
          <p:cNvSpPr>
            <a:spLocks noGrp="1"/>
          </p:cNvSpPr>
          <p:nvPr>
            <p:ph type="ctrTitle"/>
          </p:nvPr>
        </p:nvSpPr>
        <p:spPr/>
        <p:txBody>
          <a:bodyPr/>
          <a:lstStyle/>
          <a:p>
            <a:r>
              <a:rPr lang="en-US" dirty="0"/>
              <a:t>theories</a:t>
            </a:r>
          </a:p>
        </p:txBody>
      </p:sp>
      <p:sp>
        <p:nvSpPr>
          <p:cNvPr id="3" name="Subtitle 2">
            <a:extLst>
              <a:ext uri="{FF2B5EF4-FFF2-40B4-BE49-F238E27FC236}">
                <a16:creationId xmlns:a16="http://schemas.microsoft.com/office/drawing/2014/main" id="{B00305CF-2261-4B58-BD59-BB1C2EC1552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08896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8E3C-221E-4491-8EBB-4ABFC33BA065}"/>
              </a:ext>
            </a:extLst>
          </p:cNvPr>
          <p:cNvSpPr>
            <a:spLocks noGrp="1"/>
          </p:cNvSpPr>
          <p:nvPr>
            <p:ph type="title"/>
          </p:nvPr>
        </p:nvSpPr>
        <p:spPr/>
        <p:txBody>
          <a:bodyPr/>
          <a:lstStyle/>
          <a:p>
            <a:r>
              <a:rPr lang="en-US" dirty="0"/>
              <a:t>Motivational Theories</a:t>
            </a:r>
          </a:p>
        </p:txBody>
      </p:sp>
      <p:sp>
        <p:nvSpPr>
          <p:cNvPr id="3" name="Content Placeholder 2">
            <a:extLst>
              <a:ext uri="{FF2B5EF4-FFF2-40B4-BE49-F238E27FC236}">
                <a16:creationId xmlns:a16="http://schemas.microsoft.com/office/drawing/2014/main" id="{ED7A1676-53FF-471F-8468-F28202038963}"/>
              </a:ext>
            </a:extLst>
          </p:cNvPr>
          <p:cNvSpPr>
            <a:spLocks noGrp="1"/>
          </p:cNvSpPr>
          <p:nvPr>
            <p:ph idx="1"/>
          </p:nvPr>
        </p:nvSpPr>
        <p:spPr/>
        <p:txBody>
          <a:bodyPr/>
          <a:lstStyle/>
          <a:p>
            <a:r>
              <a:rPr lang="en-US" dirty="0"/>
              <a:t>Multiple theories on how to motivate</a:t>
            </a:r>
          </a:p>
          <a:p>
            <a:r>
              <a:rPr lang="en-US" dirty="0"/>
              <a:t>Multifaceted and multi layered</a:t>
            </a:r>
          </a:p>
          <a:p>
            <a:r>
              <a:rPr lang="en-US" dirty="0"/>
              <a:t>Group and individual components</a:t>
            </a:r>
          </a:p>
          <a:p>
            <a:r>
              <a:rPr lang="en-US" dirty="0"/>
              <a:t>The ability to relate is what makes a great coach</a:t>
            </a:r>
          </a:p>
          <a:p>
            <a:r>
              <a:rPr lang="en-US" dirty="0"/>
              <a:t>Up to the coach as a grown up to be aware and able to adjust in approach</a:t>
            </a:r>
          </a:p>
        </p:txBody>
      </p:sp>
    </p:spTree>
    <p:extLst>
      <p:ext uri="{BB962C8B-B14F-4D97-AF65-F5344CB8AC3E}">
        <p14:creationId xmlns:p14="http://schemas.microsoft.com/office/powerpoint/2010/main" val="3738657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6D7EF-CBB7-45F9-AAFA-A943345491CA}"/>
              </a:ext>
            </a:extLst>
          </p:cNvPr>
          <p:cNvSpPr>
            <a:spLocks noGrp="1"/>
          </p:cNvSpPr>
          <p:nvPr>
            <p:ph type="title"/>
          </p:nvPr>
        </p:nvSpPr>
        <p:spPr/>
        <p:txBody>
          <a:bodyPr/>
          <a:lstStyle/>
          <a:p>
            <a:r>
              <a:rPr lang="en-US" dirty="0"/>
              <a:t>Motivational theories </a:t>
            </a:r>
          </a:p>
        </p:txBody>
      </p:sp>
      <p:sp>
        <p:nvSpPr>
          <p:cNvPr id="3" name="Content Placeholder 2">
            <a:extLst>
              <a:ext uri="{FF2B5EF4-FFF2-40B4-BE49-F238E27FC236}">
                <a16:creationId xmlns:a16="http://schemas.microsoft.com/office/drawing/2014/main" id="{BF4D2BDF-97FA-4F0C-9DA6-3972A7C2C050}"/>
              </a:ext>
            </a:extLst>
          </p:cNvPr>
          <p:cNvSpPr>
            <a:spLocks noGrp="1"/>
          </p:cNvSpPr>
          <p:nvPr>
            <p:ph idx="1"/>
          </p:nvPr>
        </p:nvSpPr>
        <p:spPr/>
        <p:txBody>
          <a:bodyPr>
            <a:normAutofit/>
          </a:bodyPr>
          <a:lstStyle/>
          <a:p>
            <a:r>
              <a:rPr lang="en-US" dirty="0"/>
              <a:t>Conceptual framework that describes how/what motivates people</a:t>
            </a:r>
          </a:p>
          <a:p>
            <a:r>
              <a:rPr lang="en-US" dirty="0"/>
              <a:t>1959 White coined the term </a:t>
            </a:r>
            <a:r>
              <a:rPr lang="en-US" dirty="0" err="1"/>
              <a:t>effectance</a:t>
            </a:r>
            <a:endParaRPr lang="en-US" dirty="0"/>
          </a:p>
          <a:p>
            <a:pPr lvl="1"/>
            <a:r>
              <a:rPr lang="en-US" dirty="0"/>
              <a:t>Explore and influence ones environment</a:t>
            </a:r>
          </a:p>
          <a:p>
            <a:pPr lvl="1"/>
            <a:r>
              <a:rPr lang="en-US" dirty="0"/>
              <a:t>Intrinsic connection to environment</a:t>
            </a:r>
          </a:p>
          <a:p>
            <a:pPr lvl="1"/>
            <a:r>
              <a:rPr lang="en-US" dirty="0"/>
              <a:t>Efficacy and pleasure</a:t>
            </a:r>
          </a:p>
          <a:p>
            <a:r>
              <a:rPr lang="en-US" dirty="0"/>
              <a:t>1970 Susan Harter  Competence motivation theory</a:t>
            </a:r>
          </a:p>
          <a:p>
            <a:r>
              <a:rPr lang="en-US" dirty="0"/>
              <a:t>Achievement domains</a:t>
            </a:r>
          </a:p>
          <a:p>
            <a:pPr lvl="1"/>
            <a:r>
              <a:rPr lang="en-US" dirty="0"/>
              <a:t>Cognitive</a:t>
            </a:r>
          </a:p>
          <a:p>
            <a:pPr lvl="1"/>
            <a:r>
              <a:rPr lang="en-US" dirty="0"/>
              <a:t>Social</a:t>
            </a:r>
          </a:p>
          <a:p>
            <a:pPr lvl="1"/>
            <a:r>
              <a:rPr lang="en-US" dirty="0"/>
              <a:t>Physical</a:t>
            </a:r>
          </a:p>
          <a:p>
            <a:endParaRPr lang="en-US" dirty="0"/>
          </a:p>
          <a:p>
            <a:pPr lvl="1"/>
            <a:endParaRPr lang="en-US" dirty="0"/>
          </a:p>
        </p:txBody>
      </p:sp>
    </p:spTree>
    <p:extLst>
      <p:ext uri="{BB962C8B-B14F-4D97-AF65-F5344CB8AC3E}">
        <p14:creationId xmlns:p14="http://schemas.microsoft.com/office/powerpoint/2010/main" val="226535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start</a:t>
            </a:r>
          </a:p>
        </p:txBody>
      </p:sp>
      <p:sp>
        <p:nvSpPr>
          <p:cNvPr id="3" name="Content Placeholder 2"/>
          <p:cNvSpPr>
            <a:spLocks noGrp="1"/>
          </p:cNvSpPr>
          <p:nvPr>
            <p:ph idx="1"/>
          </p:nvPr>
        </p:nvSpPr>
        <p:spPr/>
        <p:txBody>
          <a:bodyPr>
            <a:normAutofit/>
          </a:bodyPr>
          <a:lstStyle/>
          <a:p>
            <a:r>
              <a:rPr lang="en-US" dirty="0"/>
              <a:t>Long Term Athlete Development Model (LTADM)</a:t>
            </a:r>
          </a:p>
          <a:p>
            <a:r>
              <a:rPr lang="en-US" dirty="0"/>
              <a:t>Peak Velocity Height (PVH)</a:t>
            </a:r>
          </a:p>
          <a:p>
            <a:r>
              <a:rPr lang="en-US" dirty="0"/>
              <a:t>LTADM and the Female </a:t>
            </a:r>
          </a:p>
          <a:p>
            <a:r>
              <a:rPr lang="en-US" dirty="0"/>
              <a:t>Motivational Theories</a:t>
            </a:r>
          </a:p>
          <a:p>
            <a:r>
              <a:rPr lang="en-US" dirty="0"/>
              <a:t>Common injuries </a:t>
            </a:r>
          </a:p>
          <a:p>
            <a:r>
              <a:rPr lang="en-US" dirty="0"/>
              <a:t>Missing pieces? </a:t>
            </a:r>
          </a:p>
          <a:p>
            <a:pPr lvl="1"/>
            <a:r>
              <a:rPr lang="en-US" dirty="0"/>
              <a:t>What can we be doing differently with strength and conditioning and flexibility</a:t>
            </a:r>
          </a:p>
          <a:p>
            <a:endParaRPr lang="en-US" dirty="0"/>
          </a:p>
        </p:txBody>
      </p:sp>
    </p:spTree>
    <p:extLst>
      <p:ext uri="{BB962C8B-B14F-4D97-AF65-F5344CB8AC3E}">
        <p14:creationId xmlns:p14="http://schemas.microsoft.com/office/powerpoint/2010/main" val="3308496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0838-49C5-4571-BD06-FD53CF423ECD}"/>
              </a:ext>
            </a:extLst>
          </p:cNvPr>
          <p:cNvSpPr>
            <a:spLocks noGrp="1"/>
          </p:cNvSpPr>
          <p:nvPr>
            <p:ph type="title"/>
          </p:nvPr>
        </p:nvSpPr>
        <p:spPr/>
        <p:txBody>
          <a:bodyPr/>
          <a:lstStyle/>
          <a:p>
            <a:r>
              <a:rPr lang="en-US" dirty="0"/>
              <a:t> Competence Motivation Theory</a:t>
            </a:r>
          </a:p>
        </p:txBody>
      </p:sp>
      <p:sp>
        <p:nvSpPr>
          <p:cNvPr id="3" name="Content Placeholder 2">
            <a:extLst>
              <a:ext uri="{FF2B5EF4-FFF2-40B4-BE49-F238E27FC236}">
                <a16:creationId xmlns:a16="http://schemas.microsoft.com/office/drawing/2014/main" id="{8C6E8F2A-960D-42CE-9DFB-F8CACA86E130}"/>
              </a:ext>
            </a:extLst>
          </p:cNvPr>
          <p:cNvSpPr>
            <a:spLocks noGrp="1"/>
          </p:cNvSpPr>
          <p:nvPr>
            <p:ph idx="1"/>
          </p:nvPr>
        </p:nvSpPr>
        <p:spPr/>
        <p:txBody>
          <a:bodyPr>
            <a:normAutofit fontScale="92500" lnSpcReduction="20000"/>
          </a:bodyPr>
          <a:lstStyle/>
          <a:p>
            <a:r>
              <a:rPr lang="en-US" dirty="0"/>
              <a:t>If mastery attempts are made AND successful along with validation from proper outside sources</a:t>
            </a:r>
          </a:p>
          <a:p>
            <a:pPr marL="457200" lvl="1" indent="0">
              <a:buNone/>
            </a:pPr>
            <a:r>
              <a:rPr lang="en-US" dirty="0"/>
              <a:t>= Perception of control (belief in abilities)</a:t>
            </a:r>
          </a:p>
          <a:p>
            <a:pPr marL="457200" lvl="1" indent="0">
              <a:buNone/>
            </a:pPr>
            <a:r>
              <a:rPr lang="en-US" dirty="0"/>
              <a:t>= Perception of performance control (Control performance)</a:t>
            </a:r>
          </a:p>
          <a:p>
            <a:pPr lvl="1"/>
            <a:endParaRPr lang="en-US" dirty="0"/>
          </a:p>
          <a:p>
            <a:pPr lvl="1"/>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r>
              <a:rPr lang="en-US" dirty="0"/>
              <a:t>https://psychology.iresearchnet.com/sports-psychology/sport-motivation/competence-motivation-theory/</a:t>
            </a:r>
          </a:p>
          <a:p>
            <a:pPr lvl="1"/>
            <a:endParaRPr lang="en-US" dirty="0"/>
          </a:p>
        </p:txBody>
      </p:sp>
      <p:sp>
        <p:nvSpPr>
          <p:cNvPr id="5" name="TextBox 4">
            <a:extLst>
              <a:ext uri="{FF2B5EF4-FFF2-40B4-BE49-F238E27FC236}">
                <a16:creationId xmlns:a16="http://schemas.microsoft.com/office/drawing/2014/main" id="{77D39F98-ECBE-4DB2-A52A-2B0739C2714F}"/>
              </a:ext>
            </a:extLst>
          </p:cNvPr>
          <p:cNvSpPr txBox="1"/>
          <p:nvPr/>
        </p:nvSpPr>
        <p:spPr>
          <a:xfrm>
            <a:off x="3641634" y="3329459"/>
            <a:ext cx="3274423" cy="1754326"/>
          </a:xfrm>
          <a:prstGeom prst="rect">
            <a:avLst/>
          </a:prstGeom>
          <a:noFill/>
        </p:spPr>
        <p:txBody>
          <a:bodyPr wrap="square" rtlCol="0">
            <a:spAutoFit/>
          </a:bodyPr>
          <a:lstStyle/>
          <a:p>
            <a:pPr algn="ctr"/>
            <a:r>
              <a:rPr lang="en-US" dirty="0"/>
              <a:t>Perception of control</a:t>
            </a:r>
          </a:p>
          <a:p>
            <a:pPr algn="ctr"/>
            <a:r>
              <a:rPr lang="en-US" dirty="0"/>
              <a:t> +</a:t>
            </a:r>
          </a:p>
          <a:p>
            <a:pPr algn="ctr"/>
            <a:r>
              <a:rPr lang="en-US" dirty="0"/>
              <a:t>Perception of Performance</a:t>
            </a:r>
          </a:p>
          <a:p>
            <a:pPr algn="ctr"/>
            <a:r>
              <a:rPr lang="en-US" dirty="0"/>
              <a:t> =</a:t>
            </a:r>
          </a:p>
          <a:p>
            <a:pPr algn="ctr"/>
            <a:r>
              <a:rPr lang="en-US" dirty="0"/>
              <a:t>Pleasure and increase of competence</a:t>
            </a:r>
          </a:p>
        </p:txBody>
      </p:sp>
    </p:spTree>
    <p:extLst>
      <p:ext uri="{BB962C8B-B14F-4D97-AF65-F5344CB8AC3E}">
        <p14:creationId xmlns:p14="http://schemas.microsoft.com/office/powerpoint/2010/main" val="3168065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71429-A470-4C45-A4A9-6BA8F1A91F8D}"/>
              </a:ext>
            </a:extLst>
          </p:cNvPr>
          <p:cNvSpPr>
            <a:spLocks noGrp="1"/>
          </p:cNvSpPr>
          <p:nvPr>
            <p:ph type="title"/>
          </p:nvPr>
        </p:nvSpPr>
        <p:spPr/>
        <p:txBody>
          <a:bodyPr/>
          <a:lstStyle/>
          <a:p>
            <a:r>
              <a:rPr lang="en-US" dirty="0"/>
              <a:t>Competence Motivation Theory continued</a:t>
            </a:r>
          </a:p>
        </p:txBody>
      </p:sp>
      <p:sp>
        <p:nvSpPr>
          <p:cNvPr id="3" name="Content Placeholder 2">
            <a:extLst>
              <a:ext uri="{FF2B5EF4-FFF2-40B4-BE49-F238E27FC236}">
                <a16:creationId xmlns:a16="http://schemas.microsoft.com/office/drawing/2014/main" id="{6F86C165-1FCA-4DE6-AAE1-5C67E2A5A480}"/>
              </a:ext>
            </a:extLst>
          </p:cNvPr>
          <p:cNvSpPr>
            <a:spLocks noGrp="1"/>
          </p:cNvSpPr>
          <p:nvPr>
            <p:ph idx="1"/>
          </p:nvPr>
        </p:nvSpPr>
        <p:spPr/>
        <p:txBody>
          <a:bodyPr/>
          <a:lstStyle/>
          <a:p>
            <a:r>
              <a:rPr lang="en-US" dirty="0"/>
              <a:t>If mastery attempts are made and unsuccessful without validation from proper outside sources</a:t>
            </a:r>
          </a:p>
          <a:p>
            <a:pPr marL="457200" lvl="1" indent="0">
              <a:buNone/>
            </a:pPr>
            <a:r>
              <a:rPr lang="en-US" dirty="0"/>
              <a:t>= Perception of control (dis-belief in abilities)</a:t>
            </a:r>
          </a:p>
          <a:p>
            <a:pPr marL="457200" lvl="1" indent="0">
              <a:buNone/>
            </a:pPr>
            <a:r>
              <a:rPr lang="en-US" dirty="0"/>
              <a:t>= Perception of performance control ( lack of control performance)</a:t>
            </a:r>
          </a:p>
          <a:p>
            <a:endParaRPr lang="en-US" dirty="0"/>
          </a:p>
        </p:txBody>
      </p:sp>
      <p:sp>
        <p:nvSpPr>
          <p:cNvPr id="4" name="TextBox 3">
            <a:extLst>
              <a:ext uri="{FF2B5EF4-FFF2-40B4-BE49-F238E27FC236}">
                <a16:creationId xmlns:a16="http://schemas.microsoft.com/office/drawing/2014/main" id="{F4C3AC8C-55D8-4036-B9BB-94F7FD816822}"/>
              </a:ext>
            </a:extLst>
          </p:cNvPr>
          <p:cNvSpPr txBox="1"/>
          <p:nvPr/>
        </p:nvSpPr>
        <p:spPr>
          <a:xfrm>
            <a:off x="4196370" y="3780563"/>
            <a:ext cx="3274423" cy="1754326"/>
          </a:xfrm>
          <a:prstGeom prst="rect">
            <a:avLst/>
          </a:prstGeom>
          <a:noFill/>
        </p:spPr>
        <p:txBody>
          <a:bodyPr wrap="square" rtlCol="0">
            <a:spAutoFit/>
          </a:bodyPr>
          <a:lstStyle/>
          <a:p>
            <a:pPr algn="ctr"/>
            <a:r>
              <a:rPr lang="en-US" dirty="0"/>
              <a:t>Perception of control</a:t>
            </a:r>
          </a:p>
          <a:p>
            <a:pPr algn="ctr"/>
            <a:r>
              <a:rPr lang="en-US" dirty="0"/>
              <a:t> +</a:t>
            </a:r>
          </a:p>
          <a:p>
            <a:pPr algn="ctr"/>
            <a:r>
              <a:rPr lang="en-US" dirty="0"/>
              <a:t>Perception of Performance</a:t>
            </a:r>
          </a:p>
          <a:p>
            <a:pPr algn="ctr"/>
            <a:r>
              <a:rPr lang="en-US" dirty="0"/>
              <a:t> =</a:t>
            </a:r>
          </a:p>
          <a:p>
            <a:pPr algn="ctr"/>
            <a:r>
              <a:rPr lang="en-US" dirty="0"/>
              <a:t>Negative and lack of competence</a:t>
            </a:r>
          </a:p>
        </p:txBody>
      </p:sp>
    </p:spTree>
    <p:extLst>
      <p:ext uri="{BB962C8B-B14F-4D97-AF65-F5344CB8AC3E}">
        <p14:creationId xmlns:p14="http://schemas.microsoft.com/office/powerpoint/2010/main" val="2253859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806F-C783-42BE-B148-0D05344C4846}"/>
              </a:ext>
            </a:extLst>
          </p:cNvPr>
          <p:cNvSpPr>
            <a:spLocks noGrp="1"/>
          </p:cNvSpPr>
          <p:nvPr>
            <p:ph type="title"/>
          </p:nvPr>
        </p:nvSpPr>
        <p:spPr/>
        <p:txBody>
          <a:bodyPr/>
          <a:lstStyle/>
          <a:p>
            <a:r>
              <a:rPr lang="en-US" dirty="0"/>
              <a:t>COMPETANCE Motivation theory</a:t>
            </a:r>
          </a:p>
        </p:txBody>
      </p:sp>
      <p:sp>
        <p:nvSpPr>
          <p:cNvPr id="3" name="Content Placeholder 2">
            <a:extLst>
              <a:ext uri="{FF2B5EF4-FFF2-40B4-BE49-F238E27FC236}">
                <a16:creationId xmlns:a16="http://schemas.microsoft.com/office/drawing/2014/main" id="{6CCF60C4-FE08-42C2-9CD7-3716E2E9D124}"/>
              </a:ext>
            </a:extLst>
          </p:cNvPr>
          <p:cNvSpPr>
            <a:spLocks noGrp="1"/>
          </p:cNvSpPr>
          <p:nvPr>
            <p:ph idx="1"/>
          </p:nvPr>
        </p:nvSpPr>
        <p:spPr/>
        <p:txBody>
          <a:bodyPr>
            <a:normAutofit/>
          </a:bodyPr>
          <a:lstStyle/>
          <a:p>
            <a:r>
              <a:rPr lang="en-US" dirty="0"/>
              <a:t>Learning new tasks</a:t>
            </a:r>
          </a:p>
          <a:p>
            <a:r>
              <a:rPr lang="en-US" dirty="0"/>
              <a:t>Successful mastery attempts and praise = self rewards and mastery goals</a:t>
            </a:r>
          </a:p>
          <a:p>
            <a:pPr lvl="1"/>
            <a:r>
              <a:rPr lang="en-US" dirty="0"/>
              <a:t>Internal validation for self and performance</a:t>
            </a:r>
          </a:p>
          <a:p>
            <a:r>
              <a:rPr lang="en-US" dirty="0"/>
              <a:t>Unsuccessful  task mastery and disapproving = low perception of goal and low self perception</a:t>
            </a:r>
          </a:p>
          <a:p>
            <a:pPr lvl="1"/>
            <a:r>
              <a:rPr lang="en-US" dirty="0"/>
              <a:t>Need for external validation for both self and performance</a:t>
            </a:r>
          </a:p>
          <a:p>
            <a:pPr lvl="1"/>
            <a:endParaRPr lang="en-US" dirty="0"/>
          </a:p>
          <a:p>
            <a:r>
              <a:rPr lang="en-US" dirty="0"/>
              <a:t>implementation of an environment conducive to intrinsic motivation and skill mastery, no matter the level, is more likely to provide the desired sense of perceived competence, and by extension, enjoyment (Ferrer-</a:t>
            </a:r>
            <a:r>
              <a:rPr lang="en-US" dirty="0" err="1"/>
              <a:t>Caja</a:t>
            </a:r>
            <a:r>
              <a:rPr lang="en-US" dirty="0"/>
              <a:t> and Weiss, 2000).</a:t>
            </a:r>
          </a:p>
        </p:txBody>
      </p:sp>
      <p:sp>
        <p:nvSpPr>
          <p:cNvPr id="4" name="Arrow: Bent-Up 3">
            <a:extLst>
              <a:ext uri="{FF2B5EF4-FFF2-40B4-BE49-F238E27FC236}">
                <a16:creationId xmlns:a16="http://schemas.microsoft.com/office/drawing/2014/main" id="{26D3B2B9-EEBB-442E-9479-A9351D963FCC}"/>
              </a:ext>
            </a:extLst>
          </p:cNvPr>
          <p:cNvSpPr/>
          <p:nvPr/>
        </p:nvSpPr>
        <p:spPr>
          <a:xfrm rot="5400000">
            <a:off x="1105502" y="2970145"/>
            <a:ext cx="248920" cy="238760"/>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5" name="Arrow: Bent-Up 4">
            <a:extLst>
              <a:ext uri="{FF2B5EF4-FFF2-40B4-BE49-F238E27FC236}">
                <a16:creationId xmlns:a16="http://schemas.microsoft.com/office/drawing/2014/main" id="{B6FDBD79-7156-4734-8BEF-0C4F7EEB1C3D}"/>
              </a:ext>
            </a:extLst>
          </p:cNvPr>
          <p:cNvSpPr/>
          <p:nvPr/>
        </p:nvSpPr>
        <p:spPr>
          <a:xfrm rot="5400000">
            <a:off x="1224882" y="4087242"/>
            <a:ext cx="248920" cy="238760"/>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6" name="Footer Placeholder 5">
            <a:extLst>
              <a:ext uri="{FF2B5EF4-FFF2-40B4-BE49-F238E27FC236}">
                <a16:creationId xmlns:a16="http://schemas.microsoft.com/office/drawing/2014/main" id="{F2DEF300-8F7C-4661-83D0-501B6DACD703}"/>
              </a:ext>
            </a:extLst>
          </p:cNvPr>
          <p:cNvSpPr>
            <a:spLocks noGrp="1"/>
          </p:cNvSpPr>
          <p:nvPr>
            <p:ph type="ftr" sz="quarter" idx="11"/>
          </p:nvPr>
        </p:nvSpPr>
        <p:spPr/>
        <p:txBody>
          <a:bodyPr/>
          <a:lstStyle/>
          <a:p>
            <a:r>
              <a:rPr lang="en-US"/>
              <a:t>https://psychology.iresearchnet.com/sports-psychology/sport-motivation/competence-motivation-theory/</a:t>
            </a:r>
            <a:endParaRPr lang="en-US" dirty="0"/>
          </a:p>
        </p:txBody>
      </p:sp>
    </p:spTree>
    <p:extLst>
      <p:ext uri="{BB962C8B-B14F-4D97-AF65-F5344CB8AC3E}">
        <p14:creationId xmlns:p14="http://schemas.microsoft.com/office/powerpoint/2010/main" val="3384283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9EFE8-A69A-437F-B099-D6E5A6635388}"/>
              </a:ext>
            </a:extLst>
          </p:cNvPr>
          <p:cNvSpPr>
            <a:spLocks noGrp="1"/>
          </p:cNvSpPr>
          <p:nvPr>
            <p:ph type="title"/>
          </p:nvPr>
        </p:nvSpPr>
        <p:spPr/>
        <p:txBody>
          <a:bodyPr>
            <a:normAutofit fontScale="90000"/>
          </a:bodyPr>
          <a:lstStyle/>
          <a:p>
            <a:r>
              <a:rPr lang="en-US" dirty="0"/>
              <a:t>Athlete development and the competence motivation model</a:t>
            </a:r>
          </a:p>
        </p:txBody>
      </p:sp>
      <p:sp>
        <p:nvSpPr>
          <p:cNvPr id="3" name="Content Placeholder 2">
            <a:extLst>
              <a:ext uri="{FF2B5EF4-FFF2-40B4-BE49-F238E27FC236}">
                <a16:creationId xmlns:a16="http://schemas.microsoft.com/office/drawing/2014/main" id="{3F7CC751-769E-43C1-8296-BC6B64B213D9}"/>
              </a:ext>
            </a:extLst>
          </p:cNvPr>
          <p:cNvSpPr>
            <a:spLocks noGrp="1"/>
          </p:cNvSpPr>
          <p:nvPr>
            <p:ph idx="1"/>
          </p:nvPr>
        </p:nvSpPr>
        <p:spPr/>
        <p:txBody>
          <a:bodyPr>
            <a:normAutofit/>
          </a:bodyPr>
          <a:lstStyle/>
          <a:p>
            <a:r>
              <a:rPr lang="en-US" dirty="0"/>
              <a:t>Age 4-7 general and social competence</a:t>
            </a:r>
          </a:p>
          <a:p>
            <a:pPr lvl="1"/>
            <a:r>
              <a:rPr lang="en-US" dirty="0"/>
              <a:t>LTAD = fun</a:t>
            </a:r>
          </a:p>
          <a:p>
            <a:r>
              <a:rPr lang="en-US" dirty="0"/>
              <a:t> Age 7-13 </a:t>
            </a:r>
          </a:p>
          <a:p>
            <a:pPr lvl="1"/>
            <a:r>
              <a:rPr lang="en-US" dirty="0"/>
              <a:t>academic,  athletic,  social, physical  appearance,  and  behavioral</a:t>
            </a:r>
          </a:p>
          <a:p>
            <a:pPr lvl="1"/>
            <a:r>
              <a:rPr lang="en-US" dirty="0"/>
              <a:t>LTAD =  Learn to train and train to train </a:t>
            </a:r>
          </a:p>
          <a:p>
            <a:r>
              <a:rPr lang="en-US" dirty="0"/>
              <a:t>13-18 add 3 more  </a:t>
            </a:r>
          </a:p>
          <a:p>
            <a:pPr lvl="1"/>
            <a:r>
              <a:rPr lang="en-US" dirty="0"/>
              <a:t> Close friendship,  romantic relationships, and job competence</a:t>
            </a:r>
          </a:p>
          <a:p>
            <a:pPr lvl="1"/>
            <a:r>
              <a:rPr lang="en-US" dirty="0"/>
              <a:t>LTAD =  train to train and train to compete</a:t>
            </a:r>
          </a:p>
        </p:txBody>
      </p:sp>
      <p:sp>
        <p:nvSpPr>
          <p:cNvPr id="4" name="Footer Placeholder 3">
            <a:extLst>
              <a:ext uri="{FF2B5EF4-FFF2-40B4-BE49-F238E27FC236}">
                <a16:creationId xmlns:a16="http://schemas.microsoft.com/office/drawing/2014/main" id="{3DE4CE3B-AD52-4B73-9B23-6BE88935DDEF}"/>
              </a:ext>
            </a:extLst>
          </p:cNvPr>
          <p:cNvSpPr>
            <a:spLocks noGrp="1"/>
          </p:cNvSpPr>
          <p:nvPr>
            <p:ph type="ftr" sz="quarter" idx="11"/>
          </p:nvPr>
        </p:nvSpPr>
        <p:spPr/>
        <p:txBody>
          <a:bodyPr/>
          <a:lstStyle/>
          <a:p>
            <a:r>
              <a:rPr lang="en-US" dirty="0">
                <a:hlinkClick r:id="rId2"/>
              </a:rPr>
              <a:t>https://psychology.iresearchnet.com/sports-psychology/sport-motivation/competence-motivation-theory/</a:t>
            </a:r>
            <a:endParaRPr lang="en-US" dirty="0"/>
          </a:p>
          <a:p>
            <a:r>
              <a:rPr lang="en-US" dirty="0"/>
              <a:t>USA  Hockey LTADM</a:t>
            </a:r>
          </a:p>
        </p:txBody>
      </p:sp>
    </p:spTree>
    <p:extLst>
      <p:ext uri="{BB962C8B-B14F-4D97-AF65-F5344CB8AC3E}">
        <p14:creationId xmlns:p14="http://schemas.microsoft.com/office/powerpoint/2010/main" val="2991291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48719-8557-4366-AF6F-0275B9597BBD}"/>
              </a:ext>
            </a:extLst>
          </p:cNvPr>
          <p:cNvSpPr>
            <a:spLocks noGrp="1"/>
          </p:cNvSpPr>
          <p:nvPr>
            <p:ph type="title"/>
          </p:nvPr>
        </p:nvSpPr>
        <p:spPr/>
        <p:txBody>
          <a:bodyPr/>
          <a:lstStyle/>
          <a:p>
            <a:r>
              <a:rPr lang="en-US" dirty="0"/>
              <a:t>Soft, removed, or quiet female athlete</a:t>
            </a:r>
          </a:p>
        </p:txBody>
      </p:sp>
      <p:sp>
        <p:nvSpPr>
          <p:cNvPr id="3" name="Content Placeholder 2">
            <a:extLst>
              <a:ext uri="{FF2B5EF4-FFF2-40B4-BE49-F238E27FC236}">
                <a16:creationId xmlns:a16="http://schemas.microsoft.com/office/drawing/2014/main" id="{F65C6CD4-81A9-4F66-A6A1-2CDC49D11B93}"/>
              </a:ext>
            </a:extLst>
          </p:cNvPr>
          <p:cNvSpPr>
            <a:spLocks noGrp="1"/>
          </p:cNvSpPr>
          <p:nvPr>
            <p:ph idx="1"/>
          </p:nvPr>
        </p:nvSpPr>
        <p:spPr/>
        <p:txBody>
          <a:bodyPr>
            <a:normAutofit lnSpcReduction="10000"/>
          </a:bodyPr>
          <a:lstStyle/>
          <a:p>
            <a:r>
              <a:rPr lang="en-US" dirty="0"/>
              <a:t>Lacking in confidence </a:t>
            </a:r>
          </a:p>
          <a:p>
            <a:r>
              <a:rPr lang="en-US" dirty="0"/>
              <a:t>Need more external motivation and validation</a:t>
            </a:r>
          </a:p>
          <a:p>
            <a:r>
              <a:rPr lang="en-US" dirty="0"/>
              <a:t>Teach from the foundation</a:t>
            </a:r>
          </a:p>
          <a:p>
            <a:r>
              <a:rPr lang="en-US" dirty="0"/>
              <a:t>Each session should build upon the previous day</a:t>
            </a:r>
          </a:p>
          <a:p>
            <a:r>
              <a:rPr lang="en-US" dirty="0"/>
              <a:t>Repetition- girls are very patient with drills</a:t>
            </a:r>
          </a:p>
          <a:p>
            <a:r>
              <a:rPr lang="en-US" dirty="0"/>
              <a:t>Sandwich approach</a:t>
            </a:r>
          </a:p>
          <a:p>
            <a:pPr lvl="1"/>
            <a:r>
              <a:rPr lang="en-US" dirty="0"/>
              <a:t>Side of “Why”?</a:t>
            </a:r>
          </a:p>
          <a:p>
            <a:r>
              <a:rPr lang="en-US" dirty="0"/>
              <a:t>Focus on team building, or building the coach athlete relationship</a:t>
            </a:r>
          </a:p>
          <a:p>
            <a:r>
              <a:rPr lang="en-US" dirty="0"/>
              <a:t>Build self esteem provide feedback</a:t>
            </a:r>
          </a:p>
          <a:p>
            <a:r>
              <a:rPr lang="en-US" dirty="0"/>
              <a:t>Can you help them find a “grr</a:t>
            </a:r>
            <a:r>
              <a:rPr lang="en-US"/>
              <a:t>” factor</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01116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2CD4-6B29-4885-9B66-94C2D2D25368}"/>
              </a:ext>
            </a:extLst>
          </p:cNvPr>
          <p:cNvSpPr>
            <a:spLocks noGrp="1"/>
          </p:cNvSpPr>
          <p:nvPr>
            <p:ph type="title"/>
          </p:nvPr>
        </p:nvSpPr>
        <p:spPr/>
        <p:txBody>
          <a:bodyPr/>
          <a:lstStyle/>
          <a:p>
            <a:r>
              <a:rPr lang="en-US" dirty="0"/>
              <a:t>The Female way To win</a:t>
            </a:r>
          </a:p>
        </p:txBody>
      </p:sp>
      <p:sp>
        <p:nvSpPr>
          <p:cNvPr id="3" name="Content Placeholder 2">
            <a:extLst>
              <a:ext uri="{FF2B5EF4-FFF2-40B4-BE49-F238E27FC236}">
                <a16:creationId xmlns:a16="http://schemas.microsoft.com/office/drawing/2014/main" id="{7A15D6C5-3E87-4F47-B145-6EC979179058}"/>
              </a:ext>
            </a:extLst>
          </p:cNvPr>
          <p:cNvSpPr>
            <a:spLocks noGrp="1"/>
          </p:cNvSpPr>
          <p:nvPr>
            <p:ph idx="1"/>
          </p:nvPr>
        </p:nvSpPr>
        <p:spPr/>
        <p:txBody>
          <a:bodyPr>
            <a:normAutofit fontScale="92500" lnSpcReduction="20000"/>
          </a:bodyPr>
          <a:lstStyle/>
          <a:p>
            <a:r>
              <a:rPr lang="en-US" dirty="0"/>
              <a:t>Leader who is compassionate</a:t>
            </a:r>
          </a:p>
          <a:p>
            <a:r>
              <a:rPr lang="en-US" dirty="0"/>
              <a:t>Can lead by example</a:t>
            </a:r>
          </a:p>
          <a:p>
            <a:r>
              <a:rPr lang="en-US" dirty="0"/>
              <a:t>Cares- how do we do this as coaches</a:t>
            </a:r>
          </a:p>
          <a:p>
            <a:r>
              <a:rPr lang="en-US" dirty="0"/>
              <a:t>Vested interest</a:t>
            </a:r>
          </a:p>
          <a:p>
            <a:r>
              <a:rPr lang="en-US" dirty="0"/>
              <a:t>Voice fluctuations</a:t>
            </a:r>
          </a:p>
          <a:p>
            <a:r>
              <a:rPr lang="en-US" dirty="0"/>
              <a:t>Small groups- large groups are intimidating</a:t>
            </a:r>
          </a:p>
          <a:p>
            <a:r>
              <a:rPr lang="en-US" dirty="0"/>
              <a:t>Body language</a:t>
            </a:r>
          </a:p>
          <a:p>
            <a:r>
              <a:rPr lang="en-US" dirty="0"/>
              <a:t>Touch</a:t>
            </a:r>
          </a:p>
          <a:p>
            <a:r>
              <a:rPr lang="en-US" dirty="0"/>
              <a:t>Have expectations </a:t>
            </a:r>
          </a:p>
          <a:p>
            <a:r>
              <a:rPr lang="en-US" dirty="0"/>
              <a:t>Negativity out </a:t>
            </a:r>
          </a:p>
          <a:p>
            <a:r>
              <a:rPr lang="en-US" dirty="0"/>
              <a:t>Have fun</a:t>
            </a:r>
          </a:p>
        </p:txBody>
      </p:sp>
    </p:spTree>
    <p:extLst>
      <p:ext uri="{BB962C8B-B14F-4D97-AF65-F5344CB8AC3E}">
        <p14:creationId xmlns:p14="http://schemas.microsoft.com/office/powerpoint/2010/main" val="614379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12DE1-1B19-4AD6-B168-F41567B85ECC}"/>
              </a:ext>
            </a:extLst>
          </p:cNvPr>
          <p:cNvSpPr>
            <a:spLocks noGrp="1"/>
          </p:cNvSpPr>
          <p:nvPr>
            <p:ph type="title"/>
          </p:nvPr>
        </p:nvSpPr>
        <p:spPr>
          <a:xfrm>
            <a:off x="1693817" y="2671550"/>
            <a:ext cx="8610600" cy="1293028"/>
          </a:xfrm>
        </p:spPr>
        <p:txBody>
          <a:bodyPr/>
          <a:lstStyle/>
          <a:p>
            <a:pPr algn="l"/>
            <a:r>
              <a:rPr lang="en-US" dirty="0"/>
              <a:t>Common injuries for the Female athlete </a:t>
            </a:r>
          </a:p>
        </p:txBody>
      </p:sp>
    </p:spTree>
    <p:extLst>
      <p:ext uri="{BB962C8B-B14F-4D97-AF65-F5344CB8AC3E}">
        <p14:creationId xmlns:p14="http://schemas.microsoft.com/office/powerpoint/2010/main" val="338671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FD632-FBF6-4FD4-9042-50A68358D40D}"/>
              </a:ext>
            </a:extLst>
          </p:cNvPr>
          <p:cNvSpPr>
            <a:spLocks noGrp="1"/>
          </p:cNvSpPr>
          <p:nvPr>
            <p:ph type="title"/>
          </p:nvPr>
        </p:nvSpPr>
        <p:spPr/>
        <p:txBody>
          <a:bodyPr/>
          <a:lstStyle/>
          <a:p>
            <a:r>
              <a:rPr lang="en-US" dirty="0"/>
              <a:t>Common Injuries</a:t>
            </a:r>
          </a:p>
        </p:txBody>
      </p:sp>
      <p:sp>
        <p:nvSpPr>
          <p:cNvPr id="4" name="Content Placeholder 3">
            <a:extLst>
              <a:ext uri="{FF2B5EF4-FFF2-40B4-BE49-F238E27FC236}">
                <a16:creationId xmlns:a16="http://schemas.microsoft.com/office/drawing/2014/main" id="{3F05DD9B-D6AB-4534-96FA-970F27E48CBD}"/>
              </a:ext>
            </a:extLst>
          </p:cNvPr>
          <p:cNvSpPr>
            <a:spLocks noGrp="1"/>
          </p:cNvSpPr>
          <p:nvPr>
            <p:ph idx="1"/>
          </p:nvPr>
        </p:nvSpPr>
        <p:spPr/>
        <p:txBody>
          <a:bodyPr/>
          <a:lstStyle/>
          <a:p>
            <a:r>
              <a:rPr lang="en-US" dirty="0"/>
              <a:t>Concussion</a:t>
            </a:r>
          </a:p>
          <a:p>
            <a:r>
              <a:rPr lang="en-US" dirty="0"/>
              <a:t>Anterior Cruciate Ligament Tear (ACL)</a:t>
            </a:r>
          </a:p>
          <a:p>
            <a:r>
              <a:rPr lang="en-US" dirty="0"/>
              <a:t>Low Back Pain (LBP)</a:t>
            </a:r>
          </a:p>
          <a:p>
            <a:pPr lvl="1"/>
            <a:r>
              <a:rPr lang="en-US" dirty="0"/>
              <a:t> Q angle? Widening of hips?</a:t>
            </a:r>
          </a:p>
          <a:p>
            <a:pPr lvl="1"/>
            <a:r>
              <a:rPr lang="en-US" dirty="0"/>
              <a:t>Motor-neural contraction patterns</a:t>
            </a:r>
          </a:p>
          <a:p>
            <a:pPr lvl="1"/>
            <a:r>
              <a:rPr lang="en-US" dirty="0"/>
              <a:t>Coordination and movement patterns </a:t>
            </a:r>
          </a:p>
          <a:p>
            <a:pPr lvl="1"/>
            <a:r>
              <a:rPr lang="en-US" dirty="0"/>
              <a:t>Over training </a:t>
            </a:r>
          </a:p>
          <a:p>
            <a:endParaRPr lang="en-US" dirty="0"/>
          </a:p>
        </p:txBody>
      </p:sp>
    </p:spTree>
    <p:extLst>
      <p:ext uri="{BB962C8B-B14F-4D97-AF65-F5344CB8AC3E}">
        <p14:creationId xmlns:p14="http://schemas.microsoft.com/office/powerpoint/2010/main" val="171194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5E5A57-8585-40E8-8BEC-845A94939EEE}"/>
              </a:ext>
            </a:extLst>
          </p:cNvPr>
          <p:cNvSpPr>
            <a:spLocks noGrp="1"/>
          </p:cNvSpPr>
          <p:nvPr>
            <p:ph type="ctrTitle"/>
          </p:nvPr>
        </p:nvSpPr>
        <p:spPr/>
        <p:txBody>
          <a:bodyPr/>
          <a:lstStyle/>
          <a:p>
            <a:r>
              <a:rPr lang="en-US" dirty="0"/>
              <a:t>Low back pain (LBP)</a:t>
            </a:r>
          </a:p>
        </p:txBody>
      </p:sp>
      <p:sp>
        <p:nvSpPr>
          <p:cNvPr id="5" name="Subtitle 4">
            <a:extLst>
              <a:ext uri="{FF2B5EF4-FFF2-40B4-BE49-F238E27FC236}">
                <a16:creationId xmlns:a16="http://schemas.microsoft.com/office/drawing/2014/main" id="{3CD59FEA-AAE5-4DA6-8BDA-D775960115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93871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DE8D-DEFC-496B-9529-1E5A23062C63}"/>
              </a:ext>
            </a:extLst>
          </p:cNvPr>
          <p:cNvSpPr>
            <a:spLocks noGrp="1"/>
          </p:cNvSpPr>
          <p:nvPr>
            <p:ph type="title"/>
          </p:nvPr>
        </p:nvSpPr>
        <p:spPr/>
        <p:txBody>
          <a:bodyPr/>
          <a:lstStyle/>
          <a:p>
            <a:r>
              <a:rPr lang="en-US" dirty="0"/>
              <a:t>Low Back Pain (LBP)</a:t>
            </a:r>
          </a:p>
        </p:txBody>
      </p:sp>
      <p:sp>
        <p:nvSpPr>
          <p:cNvPr id="3" name="Content Placeholder 2">
            <a:extLst>
              <a:ext uri="{FF2B5EF4-FFF2-40B4-BE49-F238E27FC236}">
                <a16:creationId xmlns:a16="http://schemas.microsoft.com/office/drawing/2014/main" id="{D37CEA6F-2C3A-4626-8345-2774EFE74657}"/>
              </a:ext>
            </a:extLst>
          </p:cNvPr>
          <p:cNvSpPr>
            <a:spLocks noGrp="1"/>
          </p:cNvSpPr>
          <p:nvPr>
            <p:ph idx="1"/>
          </p:nvPr>
        </p:nvSpPr>
        <p:spPr/>
        <p:txBody>
          <a:bodyPr/>
          <a:lstStyle/>
          <a:p>
            <a:r>
              <a:rPr lang="en-US" dirty="0"/>
              <a:t>Onset</a:t>
            </a:r>
          </a:p>
          <a:p>
            <a:r>
              <a:rPr lang="en-US" dirty="0"/>
              <a:t>Symptoms</a:t>
            </a:r>
          </a:p>
          <a:p>
            <a:r>
              <a:rPr lang="en-US" dirty="0"/>
              <a:t>Differential Diagnosis</a:t>
            </a:r>
          </a:p>
          <a:p>
            <a:pPr lvl="1"/>
            <a:r>
              <a:rPr lang="en-US" dirty="0" err="1"/>
              <a:t>Spondys</a:t>
            </a:r>
            <a:r>
              <a:rPr lang="en-US" dirty="0"/>
              <a:t> </a:t>
            </a:r>
          </a:p>
          <a:p>
            <a:pPr lvl="1"/>
            <a:r>
              <a:rPr lang="en-US" dirty="0"/>
              <a:t>Cancer</a:t>
            </a:r>
          </a:p>
          <a:p>
            <a:pPr lvl="1"/>
            <a:r>
              <a:rPr lang="en-US"/>
              <a:t>Disk lesion</a:t>
            </a:r>
            <a:endParaRPr lang="en-US" dirty="0"/>
          </a:p>
          <a:p>
            <a:r>
              <a:rPr lang="en-US" dirty="0"/>
              <a:t>Return top play</a:t>
            </a:r>
          </a:p>
          <a:p>
            <a:r>
              <a:rPr lang="en-US" dirty="0"/>
              <a:t>Symptom provocation without injury</a:t>
            </a:r>
          </a:p>
          <a:p>
            <a:r>
              <a:rPr lang="en-US" dirty="0"/>
              <a:t>Strength and Conditioning to help?</a:t>
            </a:r>
          </a:p>
          <a:p>
            <a:pPr marL="0" indent="0">
              <a:buNone/>
            </a:pPr>
            <a:endParaRPr lang="en-US" dirty="0"/>
          </a:p>
        </p:txBody>
      </p:sp>
    </p:spTree>
    <p:extLst>
      <p:ext uri="{BB962C8B-B14F-4D97-AF65-F5344CB8AC3E}">
        <p14:creationId xmlns:p14="http://schemas.microsoft.com/office/powerpoint/2010/main" val="291009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429332"/>
            <a:ext cx="9448800" cy="1825096"/>
          </a:xfrm>
        </p:spPr>
        <p:txBody>
          <a:bodyPr/>
          <a:lstStyle/>
          <a:p>
            <a:r>
              <a:rPr lang="en-US" dirty="0"/>
              <a:t>The athlete</a:t>
            </a:r>
          </a:p>
        </p:txBody>
      </p:sp>
      <p:sp>
        <p:nvSpPr>
          <p:cNvPr id="3" name="Subtitle 2"/>
          <p:cNvSpPr>
            <a:spLocks noGrp="1"/>
          </p:cNvSpPr>
          <p:nvPr>
            <p:ph type="subTitle" idx="1"/>
          </p:nvPr>
        </p:nvSpPr>
        <p:spPr>
          <a:xfrm>
            <a:off x="1371600" y="3254428"/>
            <a:ext cx="9448800" cy="685800"/>
          </a:xfrm>
        </p:spPr>
        <p:txBody>
          <a:bodyPr/>
          <a:lstStyle/>
          <a:p>
            <a:r>
              <a:rPr lang="en-US" dirty="0"/>
              <a:t>Middle and High school athletes guided by the Long Term Athlete Development Model and Peak Height Velocity</a:t>
            </a:r>
          </a:p>
        </p:txBody>
      </p:sp>
    </p:spTree>
    <p:extLst>
      <p:ext uri="{BB962C8B-B14F-4D97-AF65-F5344CB8AC3E}">
        <p14:creationId xmlns:p14="http://schemas.microsoft.com/office/powerpoint/2010/main" val="405267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2184-BC34-4297-A4B1-C46155165305}"/>
              </a:ext>
            </a:extLst>
          </p:cNvPr>
          <p:cNvSpPr>
            <a:spLocks noGrp="1"/>
          </p:cNvSpPr>
          <p:nvPr>
            <p:ph type="title"/>
          </p:nvPr>
        </p:nvSpPr>
        <p:spPr/>
        <p:txBody>
          <a:bodyPr/>
          <a:lstStyle/>
          <a:p>
            <a:r>
              <a:rPr lang="en-US" dirty="0"/>
              <a:t>Caution</a:t>
            </a:r>
          </a:p>
        </p:txBody>
      </p:sp>
      <p:sp>
        <p:nvSpPr>
          <p:cNvPr id="3" name="Content Placeholder 2">
            <a:extLst>
              <a:ext uri="{FF2B5EF4-FFF2-40B4-BE49-F238E27FC236}">
                <a16:creationId xmlns:a16="http://schemas.microsoft.com/office/drawing/2014/main" id="{D3D59C7F-EF67-4030-96BC-DCBE0E7B3702}"/>
              </a:ext>
            </a:extLst>
          </p:cNvPr>
          <p:cNvSpPr>
            <a:spLocks noGrp="1"/>
          </p:cNvSpPr>
          <p:nvPr>
            <p:ph idx="1"/>
          </p:nvPr>
        </p:nvSpPr>
        <p:spPr/>
        <p:txBody>
          <a:bodyPr>
            <a:normAutofit/>
          </a:bodyPr>
          <a:lstStyle/>
          <a:p>
            <a:r>
              <a:rPr lang="en-US" dirty="0"/>
              <a:t>LBP should be taken seriously and referred if there is any concern</a:t>
            </a:r>
          </a:p>
          <a:p>
            <a:r>
              <a:rPr lang="en-US" dirty="0"/>
              <a:t>Movements that cause pain should be stopped immediately</a:t>
            </a:r>
          </a:p>
          <a:p>
            <a:r>
              <a:rPr lang="en-US" dirty="0"/>
              <a:t>Foundation of movement patterns</a:t>
            </a:r>
          </a:p>
          <a:p>
            <a:pPr lvl="1"/>
            <a:r>
              <a:rPr lang="en-US" dirty="0"/>
              <a:t>Just because an athlete can play the sport, doesn’t mean they have the foundation to be injury free</a:t>
            </a:r>
          </a:p>
          <a:p>
            <a:r>
              <a:rPr lang="en-US" dirty="0"/>
              <a:t>Proper technique is of utmost importance</a:t>
            </a:r>
          </a:p>
          <a:p>
            <a:r>
              <a:rPr lang="en-US" dirty="0"/>
              <a:t>Correct motor-neural pathways are key component</a:t>
            </a:r>
          </a:p>
          <a:p>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922345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9D4FD-A20F-47D7-8175-719B2C7DC551}"/>
              </a:ext>
            </a:extLst>
          </p:cNvPr>
          <p:cNvSpPr>
            <a:spLocks noGrp="1"/>
          </p:cNvSpPr>
          <p:nvPr>
            <p:ph type="title"/>
          </p:nvPr>
        </p:nvSpPr>
        <p:spPr/>
        <p:txBody>
          <a:bodyPr/>
          <a:lstStyle/>
          <a:p>
            <a:r>
              <a:rPr lang="en-US" dirty="0"/>
              <a:t>Symptoms</a:t>
            </a:r>
          </a:p>
        </p:txBody>
      </p:sp>
      <p:sp>
        <p:nvSpPr>
          <p:cNvPr id="3" name="Content Placeholder 2">
            <a:extLst>
              <a:ext uri="{FF2B5EF4-FFF2-40B4-BE49-F238E27FC236}">
                <a16:creationId xmlns:a16="http://schemas.microsoft.com/office/drawing/2014/main" id="{5CE927C0-ACE6-4A5D-B4CA-AE4436BAB4CB}"/>
              </a:ext>
            </a:extLst>
          </p:cNvPr>
          <p:cNvSpPr>
            <a:spLocks noGrp="1"/>
          </p:cNvSpPr>
          <p:nvPr>
            <p:ph idx="1"/>
          </p:nvPr>
        </p:nvSpPr>
        <p:spPr/>
        <p:txBody>
          <a:bodyPr>
            <a:normAutofit/>
          </a:bodyPr>
          <a:lstStyle/>
          <a:p>
            <a:r>
              <a:rPr lang="en-US" dirty="0"/>
              <a:t> Symptoms</a:t>
            </a:r>
          </a:p>
          <a:p>
            <a:pPr lvl="1"/>
            <a:r>
              <a:rPr lang="en-US" dirty="0"/>
              <a:t>Diffused low back pain</a:t>
            </a:r>
          </a:p>
          <a:p>
            <a:pPr lvl="1"/>
            <a:r>
              <a:rPr lang="en-US" dirty="0"/>
              <a:t>Increase of discomfort with intense activity</a:t>
            </a:r>
          </a:p>
          <a:p>
            <a:pPr lvl="1"/>
            <a:r>
              <a:rPr lang="en-US" dirty="0"/>
              <a:t>Relief of symptoms with rest in some cases</a:t>
            </a:r>
          </a:p>
          <a:p>
            <a:pPr lvl="1"/>
            <a:r>
              <a:rPr lang="en-US" dirty="0"/>
              <a:t>Deep aching pain, persistent, spontaneous</a:t>
            </a:r>
          </a:p>
          <a:p>
            <a:pPr lvl="1"/>
            <a:r>
              <a:rPr lang="en-US" dirty="0"/>
              <a:t>**Neuropathy should be noted and referred</a:t>
            </a:r>
          </a:p>
          <a:p>
            <a:pPr lvl="1"/>
            <a:endParaRPr lang="en-US" dirty="0"/>
          </a:p>
          <a:p>
            <a:r>
              <a:rPr lang="en-US" dirty="0"/>
              <a:t>Possible provocation of the symptoms if there has been no injury?</a:t>
            </a:r>
          </a:p>
          <a:p>
            <a:pPr lvl="1"/>
            <a:r>
              <a:rPr lang="en-US" dirty="0"/>
              <a:t>During periods of rapid growth, soft tissues such as muscles and ligaments are unable to keep pace with the rate of bone growth, resulting in muscle imbalances and a decrease in flexibility. This can place young athletes at greater risk for injury.(Purcell L)</a:t>
            </a:r>
          </a:p>
          <a:p>
            <a:endParaRPr lang="en-US" dirty="0"/>
          </a:p>
        </p:txBody>
      </p:sp>
      <p:sp>
        <p:nvSpPr>
          <p:cNvPr id="4" name="Footer Placeholder 3">
            <a:extLst>
              <a:ext uri="{FF2B5EF4-FFF2-40B4-BE49-F238E27FC236}">
                <a16:creationId xmlns:a16="http://schemas.microsoft.com/office/drawing/2014/main" id="{31578962-E9B7-4176-935F-7FD154408A9E}"/>
              </a:ext>
            </a:extLst>
          </p:cNvPr>
          <p:cNvSpPr>
            <a:spLocks noGrp="1"/>
          </p:cNvSpPr>
          <p:nvPr>
            <p:ph type="ftr" sz="quarter" idx="11"/>
          </p:nvPr>
        </p:nvSpPr>
        <p:spPr/>
        <p:txBody>
          <a:bodyPr/>
          <a:lstStyle/>
          <a:p>
            <a:r>
              <a:rPr lang="en-US"/>
              <a:t>Purcell L, Micheli L. Low Back Pain in Young Athletes. Sports Health. 2009;1(3):212-222. doi:10.1177/1941738109334212</a:t>
            </a:r>
            <a:endParaRPr lang="en-US" dirty="0"/>
          </a:p>
        </p:txBody>
      </p:sp>
    </p:spTree>
    <p:extLst>
      <p:ext uri="{BB962C8B-B14F-4D97-AF65-F5344CB8AC3E}">
        <p14:creationId xmlns:p14="http://schemas.microsoft.com/office/powerpoint/2010/main" val="3290811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C1F0-D82A-46D3-896C-B1A6221E8524}"/>
              </a:ext>
            </a:extLst>
          </p:cNvPr>
          <p:cNvSpPr>
            <a:spLocks noGrp="1"/>
          </p:cNvSpPr>
          <p:nvPr>
            <p:ph type="title"/>
          </p:nvPr>
        </p:nvSpPr>
        <p:spPr/>
        <p:txBody>
          <a:bodyPr/>
          <a:lstStyle/>
          <a:p>
            <a:r>
              <a:rPr lang="en-US" dirty="0"/>
              <a:t>Symptom Provocation cont. </a:t>
            </a:r>
          </a:p>
        </p:txBody>
      </p:sp>
      <p:sp>
        <p:nvSpPr>
          <p:cNvPr id="3" name="Content Placeholder 2">
            <a:extLst>
              <a:ext uri="{FF2B5EF4-FFF2-40B4-BE49-F238E27FC236}">
                <a16:creationId xmlns:a16="http://schemas.microsoft.com/office/drawing/2014/main" id="{389C3EC6-2B07-4316-8CEB-F44DCFCC838E}"/>
              </a:ext>
            </a:extLst>
          </p:cNvPr>
          <p:cNvSpPr>
            <a:spLocks noGrp="1"/>
          </p:cNvSpPr>
          <p:nvPr>
            <p:ph idx="1"/>
          </p:nvPr>
        </p:nvSpPr>
        <p:spPr/>
        <p:txBody>
          <a:bodyPr>
            <a:normAutofit/>
          </a:bodyPr>
          <a:lstStyle/>
          <a:p>
            <a:r>
              <a:rPr lang="en-US" dirty="0"/>
              <a:t>Children and adolescents frequently present with diffuse, poorly localized lumbar pain in the </a:t>
            </a:r>
            <a:r>
              <a:rPr lang="en-US" b="1" dirty="0"/>
              <a:t>absence</a:t>
            </a:r>
            <a:r>
              <a:rPr lang="en-US" dirty="0"/>
              <a:t> of associated neurologic symptoms. (</a:t>
            </a:r>
            <a:r>
              <a:rPr lang="en-US" dirty="0" err="1"/>
              <a:t>Wedderkopp</a:t>
            </a:r>
            <a:r>
              <a:rPr lang="en-US" dirty="0"/>
              <a:t>, 2005)</a:t>
            </a:r>
          </a:p>
          <a:p>
            <a:r>
              <a:rPr lang="en-US" dirty="0"/>
              <a:t>Focal pain and neurologic symptoms are more likely to represent underlying pathology. Onset of symptoms will help differentiate between acute trauma and chronic overuse injury</a:t>
            </a:r>
            <a:r>
              <a:rPr lang="en-US" b="1" dirty="0"/>
              <a:t>, postural </a:t>
            </a:r>
            <a:r>
              <a:rPr lang="en-US" dirty="0"/>
              <a:t>and developmental abnormalities. </a:t>
            </a:r>
            <a:r>
              <a:rPr lang="en-US" dirty="0" err="1"/>
              <a:t>K.Houghton</a:t>
            </a:r>
            <a:r>
              <a:rPr lang="en-US" dirty="0"/>
              <a:t> 2010</a:t>
            </a:r>
          </a:p>
          <a:p>
            <a:r>
              <a:rPr lang="en-US" dirty="0"/>
              <a:t>In girls, the reporting of low back pain </a:t>
            </a:r>
            <a:r>
              <a:rPr lang="en-US" b="1" dirty="0"/>
              <a:t>increases</a:t>
            </a:r>
            <a:r>
              <a:rPr lang="en-US" dirty="0"/>
              <a:t> in frequency during puberty until maturity, regardless of age. Why some girls are susceptible to back pain in the early stage of puberty </a:t>
            </a:r>
            <a:r>
              <a:rPr lang="en-US" b="1" dirty="0"/>
              <a:t>is unknown</a:t>
            </a:r>
            <a:r>
              <a:rPr lang="en-US" dirty="0"/>
              <a:t>.  (</a:t>
            </a:r>
            <a:r>
              <a:rPr lang="en-US" dirty="0" err="1"/>
              <a:t>Wedderkopp</a:t>
            </a:r>
            <a:r>
              <a:rPr lang="en-US" dirty="0"/>
              <a:t> N, 2005)</a:t>
            </a:r>
          </a:p>
          <a:p>
            <a:endParaRPr lang="en-US" dirty="0"/>
          </a:p>
          <a:p>
            <a:endParaRPr lang="en-US" dirty="0"/>
          </a:p>
        </p:txBody>
      </p:sp>
      <p:sp>
        <p:nvSpPr>
          <p:cNvPr id="4" name="Footer Placeholder 3">
            <a:extLst>
              <a:ext uri="{FF2B5EF4-FFF2-40B4-BE49-F238E27FC236}">
                <a16:creationId xmlns:a16="http://schemas.microsoft.com/office/drawing/2014/main" id="{62103927-B552-4028-A49D-21AF15211CE8}"/>
              </a:ext>
            </a:extLst>
          </p:cNvPr>
          <p:cNvSpPr>
            <a:spLocks noGrp="1"/>
          </p:cNvSpPr>
          <p:nvPr>
            <p:ph type="ftr" sz="quarter" idx="11"/>
          </p:nvPr>
        </p:nvSpPr>
        <p:spPr/>
        <p:txBody>
          <a:bodyPr/>
          <a:lstStyle/>
          <a:p>
            <a:r>
              <a:rPr lang="en-US"/>
              <a:t>(Wedderkopp N, Bo Andersen L, Froberg K, Leboeuf-Yde C. Back pain reporting in young girls appears to be puberty-related. BMC Musculoskeletal Disorders. 2005;6:52. doi:10.1186/1471-2474-6-52.)</a:t>
            </a:r>
            <a:endParaRPr lang="en-US" dirty="0"/>
          </a:p>
        </p:txBody>
      </p:sp>
    </p:spTree>
    <p:extLst>
      <p:ext uri="{BB962C8B-B14F-4D97-AF65-F5344CB8AC3E}">
        <p14:creationId xmlns:p14="http://schemas.microsoft.com/office/powerpoint/2010/main" val="798386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1A83-1BFD-4521-A560-01833E194047}"/>
              </a:ext>
            </a:extLst>
          </p:cNvPr>
          <p:cNvSpPr>
            <a:spLocks noGrp="1"/>
          </p:cNvSpPr>
          <p:nvPr>
            <p:ph type="title"/>
          </p:nvPr>
        </p:nvSpPr>
        <p:spPr/>
        <p:txBody>
          <a:bodyPr/>
          <a:lstStyle/>
          <a:p>
            <a:r>
              <a:rPr lang="en-US" dirty="0"/>
              <a:t>Return to play </a:t>
            </a:r>
            <a:r>
              <a:rPr lang="en-US" dirty="0" err="1"/>
              <a:t>critera</a:t>
            </a:r>
            <a:r>
              <a:rPr lang="en-US" dirty="0"/>
              <a:t>?</a:t>
            </a:r>
          </a:p>
        </p:txBody>
      </p:sp>
      <p:sp>
        <p:nvSpPr>
          <p:cNvPr id="3" name="Content Placeholder 2">
            <a:extLst>
              <a:ext uri="{FF2B5EF4-FFF2-40B4-BE49-F238E27FC236}">
                <a16:creationId xmlns:a16="http://schemas.microsoft.com/office/drawing/2014/main" id="{52830E65-614C-44AB-9F94-CA81138C9DE4}"/>
              </a:ext>
            </a:extLst>
          </p:cNvPr>
          <p:cNvSpPr>
            <a:spLocks noGrp="1"/>
          </p:cNvSpPr>
          <p:nvPr>
            <p:ph idx="1"/>
          </p:nvPr>
        </p:nvSpPr>
        <p:spPr/>
        <p:txBody>
          <a:bodyPr/>
          <a:lstStyle/>
          <a:p>
            <a:r>
              <a:rPr lang="en-US" dirty="0"/>
              <a:t>Conflicting researching, with nothing conclusive</a:t>
            </a:r>
          </a:p>
          <a:p>
            <a:r>
              <a:rPr lang="en-US" dirty="0"/>
              <a:t>There is insufficient evidence regarding this issue in literature to define the optimal time of return to play following treatment. (Mortazavi J, 2015)</a:t>
            </a:r>
          </a:p>
          <a:p>
            <a:pPr marL="457200" lvl="1" indent="0">
              <a:buNone/>
            </a:pPr>
            <a:endParaRPr lang="en-US" dirty="0"/>
          </a:p>
        </p:txBody>
      </p:sp>
      <p:sp>
        <p:nvSpPr>
          <p:cNvPr id="4" name="Footer Placeholder 3">
            <a:extLst>
              <a:ext uri="{FF2B5EF4-FFF2-40B4-BE49-F238E27FC236}">
                <a16:creationId xmlns:a16="http://schemas.microsoft.com/office/drawing/2014/main" id="{5DA812EF-D82F-4D39-8829-CEF9209A8D88}"/>
              </a:ext>
            </a:extLst>
          </p:cNvPr>
          <p:cNvSpPr>
            <a:spLocks noGrp="1"/>
          </p:cNvSpPr>
          <p:nvPr>
            <p:ph type="ftr" sz="quarter" idx="11"/>
          </p:nvPr>
        </p:nvSpPr>
        <p:spPr/>
        <p:txBody>
          <a:bodyPr/>
          <a:lstStyle/>
          <a:p>
            <a:r>
              <a:rPr lang="en-US"/>
              <a:t>(Mortazavi J, Zebardast J, Mirzashahi B. Low Back Pain in Athletes. Asian Journal of Sports Medicine. 2015;6(2):e24718. doi:10.5812/asjsm.6(2)2015.24718.)</a:t>
            </a:r>
            <a:endParaRPr lang="en-US" dirty="0"/>
          </a:p>
        </p:txBody>
      </p:sp>
    </p:spTree>
    <p:extLst>
      <p:ext uri="{BB962C8B-B14F-4D97-AF65-F5344CB8AC3E}">
        <p14:creationId xmlns:p14="http://schemas.microsoft.com/office/powerpoint/2010/main" val="486953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E3A72-BCF3-4850-992F-CF4189BC4C42}"/>
              </a:ext>
            </a:extLst>
          </p:cNvPr>
          <p:cNvSpPr>
            <a:spLocks noGrp="1"/>
          </p:cNvSpPr>
          <p:nvPr>
            <p:ph type="title"/>
          </p:nvPr>
        </p:nvSpPr>
        <p:spPr/>
        <p:txBody>
          <a:bodyPr/>
          <a:lstStyle/>
          <a:p>
            <a:r>
              <a:rPr lang="en-US" dirty="0"/>
              <a:t>Reflection and questions</a:t>
            </a:r>
          </a:p>
        </p:txBody>
      </p:sp>
      <p:sp>
        <p:nvSpPr>
          <p:cNvPr id="3" name="Content Placeholder 2">
            <a:extLst>
              <a:ext uri="{FF2B5EF4-FFF2-40B4-BE49-F238E27FC236}">
                <a16:creationId xmlns:a16="http://schemas.microsoft.com/office/drawing/2014/main" id="{EC0089DE-E031-47B0-9AAC-526441F854F2}"/>
              </a:ext>
            </a:extLst>
          </p:cNvPr>
          <p:cNvSpPr>
            <a:spLocks noGrp="1"/>
          </p:cNvSpPr>
          <p:nvPr>
            <p:ph idx="1"/>
          </p:nvPr>
        </p:nvSpPr>
        <p:spPr>
          <a:xfrm>
            <a:off x="685800" y="2194560"/>
            <a:ext cx="10820400" cy="4024125"/>
          </a:xfrm>
        </p:spPr>
        <p:txBody>
          <a:bodyPr>
            <a:normAutofit lnSpcReduction="10000"/>
          </a:bodyPr>
          <a:lstStyle/>
          <a:p>
            <a:r>
              <a:rPr lang="en-US" dirty="0"/>
              <a:t>Is LBP related to menarche or associated with PVH</a:t>
            </a:r>
          </a:p>
          <a:p>
            <a:pPr lvl="1"/>
            <a:r>
              <a:rPr lang="en-US" dirty="0"/>
              <a:t>Is there a PVH window for menarche and the female athlete?</a:t>
            </a:r>
          </a:p>
          <a:p>
            <a:r>
              <a:rPr lang="en-US" dirty="0"/>
              <a:t>The way we are training is specific = NEGATIVE outcomes</a:t>
            </a:r>
          </a:p>
          <a:p>
            <a:r>
              <a:rPr lang="en-US" dirty="0"/>
              <a:t>Endurance training for the paraspinal and postural musculature?(EB support)</a:t>
            </a:r>
          </a:p>
          <a:p>
            <a:r>
              <a:rPr lang="en-US" dirty="0"/>
              <a:t>Are females using an incorrect motor neural pathway</a:t>
            </a:r>
          </a:p>
          <a:p>
            <a:pPr lvl="1"/>
            <a:r>
              <a:rPr lang="en-US" dirty="0"/>
              <a:t>If so, how do we train this to be correct</a:t>
            </a:r>
          </a:p>
          <a:p>
            <a:r>
              <a:rPr lang="en-US" dirty="0"/>
              <a:t>Why are we backing away from “scary” movements</a:t>
            </a:r>
          </a:p>
          <a:p>
            <a:pPr lvl="2"/>
            <a:r>
              <a:rPr lang="en-US" dirty="0"/>
              <a:t>Dead lift</a:t>
            </a:r>
          </a:p>
          <a:p>
            <a:pPr lvl="2"/>
            <a:r>
              <a:rPr lang="en-US" dirty="0"/>
              <a:t>Back squat</a:t>
            </a:r>
          </a:p>
          <a:p>
            <a:pPr lvl="2"/>
            <a:r>
              <a:rPr lang="en-US" dirty="0"/>
              <a:t>Rotational movements</a:t>
            </a:r>
          </a:p>
          <a:p>
            <a:pPr lvl="2"/>
            <a:r>
              <a:rPr lang="en-US" dirty="0"/>
              <a:t>Back extension</a:t>
            </a:r>
          </a:p>
          <a:p>
            <a:pPr lvl="2"/>
            <a:endParaRPr lang="en-US" dirty="0"/>
          </a:p>
          <a:p>
            <a:pPr marL="914400" lvl="2" indent="0">
              <a:buNone/>
            </a:pPr>
            <a:endParaRPr lang="en-US" dirty="0"/>
          </a:p>
        </p:txBody>
      </p:sp>
      <p:pic>
        <p:nvPicPr>
          <p:cNvPr id="5122" name="Picture 2" descr="https://1.bp.blogspot.com/-0LQcdPRfX0Y/V5dOlDS5pqI/AAAAAAAAE4w/b33rtFGLTOYvLKZIoWtcqGiSbuhM8OY8QCLcB/s1600/glute.firing.png">
            <a:extLst>
              <a:ext uri="{FF2B5EF4-FFF2-40B4-BE49-F238E27FC236}">
                <a16:creationId xmlns:a16="http://schemas.microsoft.com/office/drawing/2014/main" id="{653BE251-048A-4CFF-A799-CEF703A72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6025" y="3817362"/>
            <a:ext cx="2339975" cy="240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184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6ACFD-DAF1-43CF-92D1-1D9D1BA36314}"/>
              </a:ext>
            </a:extLst>
          </p:cNvPr>
          <p:cNvSpPr>
            <a:spLocks noGrp="1"/>
          </p:cNvSpPr>
          <p:nvPr>
            <p:ph type="ctrTitle"/>
          </p:nvPr>
        </p:nvSpPr>
        <p:spPr/>
        <p:txBody>
          <a:bodyPr/>
          <a:lstStyle/>
          <a:p>
            <a:r>
              <a:rPr lang="en-US" dirty="0"/>
              <a:t>Strength and Conditioning?</a:t>
            </a:r>
          </a:p>
        </p:txBody>
      </p:sp>
      <p:sp>
        <p:nvSpPr>
          <p:cNvPr id="3" name="Content Placeholder 2">
            <a:extLst>
              <a:ext uri="{FF2B5EF4-FFF2-40B4-BE49-F238E27FC236}">
                <a16:creationId xmlns:a16="http://schemas.microsoft.com/office/drawing/2014/main" id="{6A77FFA5-80B8-47D0-A5B5-B83E964D256D}"/>
              </a:ext>
            </a:extLst>
          </p:cNvPr>
          <p:cNvSpPr>
            <a:spLocks noGrp="1"/>
          </p:cNvSpPr>
          <p:nvPr>
            <p:ph type="subTitle" idx="1"/>
          </p:nvPr>
        </p:nvSpPr>
        <p:spPr/>
        <p:txBody>
          <a:bodyPr>
            <a:normAutofit/>
          </a:bodyPr>
          <a:lstStyle/>
          <a:p>
            <a:r>
              <a:rPr lang="en-US" dirty="0"/>
              <a:t>Can we do better? </a:t>
            </a:r>
          </a:p>
          <a:p>
            <a:endParaRPr lang="en-US" dirty="0"/>
          </a:p>
        </p:txBody>
      </p:sp>
    </p:spTree>
    <p:extLst>
      <p:ext uri="{BB962C8B-B14F-4D97-AF65-F5344CB8AC3E}">
        <p14:creationId xmlns:p14="http://schemas.microsoft.com/office/powerpoint/2010/main" val="2022070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A8282-F36F-4561-A489-6B73EBBA7F53}"/>
              </a:ext>
            </a:extLst>
          </p:cNvPr>
          <p:cNvSpPr>
            <a:spLocks noGrp="1"/>
          </p:cNvSpPr>
          <p:nvPr>
            <p:ph type="title"/>
          </p:nvPr>
        </p:nvSpPr>
        <p:spPr/>
        <p:txBody>
          <a:bodyPr/>
          <a:lstStyle/>
          <a:p>
            <a:r>
              <a:rPr lang="en-US" dirty="0"/>
              <a:t>Be more effective with what we are already doing</a:t>
            </a:r>
          </a:p>
        </p:txBody>
      </p:sp>
      <p:sp>
        <p:nvSpPr>
          <p:cNvPr id="3" name="Content Placeholder 2">
            <a:extLst>
              <a:ext uri="{FF2B5EF4-FFF2-40B4-BE49-F238E27FC236}">
                <a16:creationId xmlns:a16="http://schemas.microsoft.com/office/drawing/2014/main" id="{07E44517-7DAE-42CF-A500-955DCB3D703A}"/>
              </a:ext>
            </a:extLst>
          </p:cNvPr>
          <p:cNvSpPr>
            <a:spLocks noGrp="1"/>
          </p:cNvSpPr>
          <p:nvPr>
            <p:ph idx="1"/>
          </p:nvPr>
        </p:nvSpPr>
        <p:spPr/>
        <p:txBody>
          <a:bodyPr>
            <a:normAutofit/>
          </a:bodyPr>
          <a:lstStyle/>
          <a:p>
            <a:r>
              <a:rPr lang="en-US" dirty="0"/>
              <a:t>Watch the way the foot interacts with the ground</a:t>
            </a:r>
          </a:p>
          <a:p>
            <a:pPr lvl="1"/>
            <a:r>
              <a:rPr lang="en-US" dirty="0"/>
              <a:t>Reveals hip tightness</a:t>
            </a:r>
          </a:p>
          <a:p>
            <a:pPr lvl="1"/>
            <a:r>
              <a:rPr lang="en-US" dirty="0"/>
              <a:t>Reveals HS tightness</a:t>
            </a:r>
          </a:p>
          <a:p>
            <a:pPr lvl="1"/>
            <a:endParaRPr lang="en-US" dirty="0"/>
          </a:p>
          <a:p>
            <a:r>
              <a:rPr lang="en-US" dirty="0"/>
              <a:t>More effective warm up?</a:t>
            </a:r>
          </a:p>
          <a:p>
            <a:pPr lvl="1"/>
            <a:r>
              <a:rPr lang="en-US" dirty="0"/>
              <a:t>Add movement screens or corrective exercises into the warm up </a:t>
            </a:r>
          </a:p>
          <a:p>
            <a:pPr lvl="1"/>
            <a:r>
              <a:rPr lang="en-US" dirty="0"/>
              <a:t>Pull from a variety of practices</a:t>
            </a:r>
          </a:p>
          <a:p>
            <a:pPr lvl="1"/>
            <a:r>
              <a:rPr lang="en-US" dirty="0"/>
              <a:t>Change it up</a:t>
            </a:r>
          </a:p>
          <a:p>
            <a:endParaRPr lang="en-US" dirty="0"/>
          </a:p>
        </p:txBody>
      </p:sp>
    </p:spTree>
    <p:extLst>
      <p:ext uri="{BB962C8B-B14F-4D97-AF65-F5344CB8AC3E}">
        <p14:creationId xmlns:p14="http://schemas.microsoft.com/office/powerpoint/2010/main" val="2714987580"/>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E67D-7FEB-4B5D-A512-528E3E3E9301}"/>
              </a:ext>
            </a:extLst>
          </p:cNvPr>
          <p:cNvSpPr>
            <a:spLocks noGrp="1"/>
          </p:cNvSpPr>
          <p:nvPr>
            <p:ph type="title"/>
          </p:nvPr>
        </p:nvSpPr>
        <p:spPr/>
        <p:txBody>
          <a:bodyPr/>
          <a:lstStyle/>
          <a:p>
            <a:r>
              <a:rPr lang="en-US" dirty="0"/>
              <a:t>Helping or Hindering?</a:t>
            </a:r>
          </a:p>
        </p:txBody>
      </p:sp>
      <p:sp>
        <p:nvSpPr>
          <p:cNvPr id="3" name="Content Placeholder 2">
            <a:extLst>
              <a:ext uri="{FF2B5EF4-FFF2-40B4-BE49-F238E27FC236}">
                <a16:creationId xmlns:a16="http://schemas.microsoft.com/office/drawing/2014/main" id="{8A4914EA-DF7E-468E-A294-9A2C8076E7EC}"/>
              </a:ext>
            </a:extLst>
          </p:cNvPr>
          <p:cNvSpPr>
            <a:spLocks noGrp="1"/>
          </p:cNvSpPr>
          <p:nvPr>
            <p:ph idx="1"/>
          </p:nvPr>
        </p:nvSpPr>
        <p:spPr/>
        <p:txBody>
          <a:bodyPr/>
          <a:lstStyle/>
          <a:p>
            <a:r>
              <a:rPr lang="en-US" dirty="0"/>
              <a:t>Nutrition </a:t>
            </a:r>
          </a:p>
          <a:p>
            <a:pPr lvl="1"/>
            <a:r>
              <a:rPr lang="en-US" dirty="0"/>
              <a:t>Oh boy, where to start</a:t>
            </a:r>
          </a:p>
          <a:p>
            <a:r>
              <a:rPr lang="en-US" dirty="0"/>
              <a:t>Sleep</a:t>
            </a:r>
          </a:p>
          <a:p>
            <a:pPr lvl="1"/>
            <a:r>
              <a:rPr lang="en-US" dirty="0"/>
              <a:t>How many hours </a:t>
            </a:r>
          </a:p>
          <a:p>
            <a:r>
              <a:rPr lang="en-US" dirty="0"/>
              <a:t>The life of a student-athlete</a:t>
            </a:r>
          </a:p>
          <a:p>
            <a:pPr lvl="1"/>
            <a:r>
              <a:rPr lang="en-US" dirty="0"/>
              <a:t>Are we being reasonable as a society?</a:t>
            </a:r>
          </a:p>
          <a:p>
            <a:r>
              <a:rPr lang="en-US" dirty="0"/>
              <a:t>Rest</a:t>
            </a:r>
          </a:p>
          <a:p>
            <a:pPr lvl="1"/>
            <a:r>
              <a:rPr lang="en-US" dirty="0"/>
              <a:t>Do they get enough?</a:t>
            </a:r>
          </a:p>
        </p:txBody>
      </p:sp>
    </p:spTree>
    <p:extLst>
      <p:ext uri="{BB962C8B-B14F-4D97-AF65-F5344CB8AC3E}">
        <p14:creationId xmlns:p14="http://schemas.microsoft.com/office/powerpoint/2010/main" val="2058205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BCD4-3332-4CF4-99A1-F157272BABBC}"/>
              </a:ext>
            </a:extLst>
          </p:cNvPr>
          <p:cNvSpPr>
            <a:spLocks noGrp="1"/>
          </p:cNvSpPr>
          <p:nvPr>
            <p:ph type="title"/>
          </p:nvPr>
        </p:nvSpPr>
        <p:spPr/>
        <p:txBody>
          <a:bodyPr/>
          <a:lstStyle/>
          <a:p>
            <a:r>
              <a:rPr lang="en-US" dirty="0"/>
              <a:t>Flexibility</a:t>
            </a:r>
          </a:p>
        </p:txBody>
      </p:sp>
      <p:sp>
        <p:nvSpPr>
          <p:cNvPr id="3" name="Content Placeholder 2">
            <a:extLst>
              <a:ext uri="{FF2B5EF4-FFF2-40B4-BE49-F238E27FC236}">
                <a16:creationId xmlns:a16="http://schemas.microsoft.com/office/drawing/2014/main" id="{0D28CD5F-9006-4EB6-8B32-9F93E90E5D5F}"/>
              </a:ext>
            </a:extLst>
          </p:cNvPr>
          <p:cNvSpPr>
            <a:spLocks noGrp="1"/>
          </p:cNvSpPr>
          <p:nvPr>
            <p:ph idx="1"/>
          </p:nvPr>
        </p:nvSpPr>
        <p:spPr/>
        <p:txBody>
          <a:bodyPr/>
          <a:lstStyle/>
          <a:p>
            <a:r>
              <a:rPr lang="en-US" dirty="0"/>
              <a:t>Flexibility of the Hamstrings</a:t>
            </a:r>
          </a:p>
          <a:p>
            <a:r>
              <a:rPr lang="en-US" dirty="0"/>
              <a:t>Flexibility of the posterior chain including the upper back and par spinal muscles (erector spinae muscle endurance)</a:t>
            </a:r>
          </a:p>
          <a:p>
            <a:r>
              <a:rPr lang="en-US" dirty="0" err="1"/>
              <a:t>Scapularthorasic</a:t>
            </a:r>
            <a:r>
              <a:rPr lang="en-US" dirty="0"/>
              <a:t> mobility</a:t>
            </a:r>
          </a:p>
          <a:p>
            <a:r>
              <a:rPr lang="en-US" dirty="0"/>
              <a:t>Rotational movement and strength</a:t>
            </a:r>
          </a:p>
          <a:p>
            <a:r>
              <a:rPr lang="en-US" dirty="0"/>
              <a:t>Hip and all that junk in the trunk</a:t>
            </a:r>
          </a:p>
        </p:txBody>
      </p:sp>
    </p:spTree>
    <p:extLst>
      <p:ext uri="{BB962C8B-B14F-4D97-AF65-F5344CB8AC3E}">
        <p14:creationId xmlns:p14="http://schemas.microsoft.com/office/powerpoint/2010/main" val="6271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71178-E68D-42F8-B396-8ECF95EC66BE}"/>
              </a:ext>
            </a:extLst>
          </p:cNvPr>
          <p:cNvSpPr>
            <a:spLocks noGrp="1"/>
          </p:cNvSpPr>
          <p:nvPr>
            <p:ph type="title"/>
          </p:nvPr>
        </p:nvSpPr>
        <p:spPr/>
        <p:txBody>
          <a:bodyPr/>
          <a:lstStyle/>
          <a:p>
            <a:r>
              <a:rPr lang="en-US" dirty="0"/>
              <a:t>Functional Movements</a:t>
            </a:r>
          </a:p>
        </p:txBody>
      </p:sp>
      <p:sp>
        <p:nvSpPr>
          <p:cNvPr id="3" name="Content Placeholder 2">
            <a:extLst>
              <a:ext uri="{FF2B5EF4-FFF2-40B4-BE49-F238E27FC236}">
                <a16:creationId xmlns:a16="http://schemas.microsoft.com/office/drawing/2014/main" id="{6C26FACF-FB60-43F8-84AB-8E5B29162CB6}"/>
              </a:ext>
            </a:extLst>
          </p:cNvPr>
          <p:cNvSpPr>
            <a:spLocks noGrp="1"/>
          </p:cNvSpPr>
          <p:nvPr>
            <p:ph idx="1"/>
          </p:nvPr>
        </p:nvSpPr>
        <p:spPr/>
        <p:txBody>
          <a:bodyPr>
            <a:normAutofit fontScale="92500" lnSpcReduction="10000"/>
          </a:bodyPr>
          <a:lstStyle/>
          <a:p>
            <a:r>
              <a:rPr lang="en-US" dirty="0"/>
              <a:t>Move in all planes of motion (frontal, sagittal, transvers)</a:t>
            </a:r>
          </a:p>
          <a:p>
            <a:r>
              <a:rPr lang="en-US" dirty="0"/>
              <a:t>Focus on “functional movements”</a:t>
            </a:r>
          </a:p>
          <a:p>
            <a:pPr lvl="1"/>
            <a:r>
              <a:rPr lang="en-US" dirty="0"/>
              <a:t>Foundation</a:t>
            </a:r>
          </a:p>
          <a:p>
            <a:pPr lvl="1"/>
            <a:r>
              <a:rPr lang="en-US" dirty="0"/>
              <a:t>Movement patterns</a:t>
            </a:r>
          </a:p>
          <a:p>
            <a:pPr lvl="2"/>
            <a:r>
              <a:rPr lang="en-US" dirty="0"/>
              <a:t>Contralateral</a:t>
            </a:r>
          </a:p>
          <a:p>
            <a:pPr lvl="2"/>
            <a:r>
              <a:rPr lang="en-US" dirty="0"/>
              <a:t>ipsilateral</a:t>
            </a:r>
          </a:p>
          <a:p>
            <a:r>
              <a:rPr lang="en-US" dirty="0"/>
              <a:t>Strength the core correctly</a:t>
            </a:r>
          </a:p>
          <a:p>
            <a:pPr lvl="1"/>
            <a:r>
              <a:rPr lang="en-US" dirty="0"/>
              <a:t>Reactive core training</a:t>
            </a:r>
          </a:p>
          <a:p>
            <a:pPr lvl="2"/>
            <a:r>
              <a:rPr lang="en-US" dirty="0"/>
              <a:t>Upper body stationary, while lower body moves</a:t>
            </a:r>
          </a:p>
          <a:p>
            <a:pPr lvl="2"/>
            <a:r>
              <a:rPr lang="en-US" dirty="0"/>
              <a:t>Lower body stationary, while upper body moves</a:t>
            </a:r>
          </a:p>
          <a:p>
            <a:pPr lvl="2"/>
            <a:r>
              <a:rPr lang="en-US" dirty="0"/>
              <a:t>Change in temp</a:t>
            </a:r>
          </a:p>
          <a:p>
            <a:r>
              <a:rPr lang="en-US" dirty="0"/>
              <a:t>Motor neural muscular firing patterns</a:t>
            </a:r>
          </a:p>
          <a:p>
            <a:pPr lvl="1"/>
            <a:r>
              <a:rPr lang="en-US" dirty="0"/>
              <a:t>Butt, Hamstring, contralateral QL is correct</a:t>
            </a:r>
          </a:p>
          <a:p>
            <a:endParaRPr lang="en-US" dirty="0"/>
          </a:p>
        </p:txBody>
      </p:sp>
    </p:spTree>
    <p:extLst>
      <p:ext uri="{BB962C8B-B14F-4D97-AF65-F5344CB8AC3E}">
        <p14:creationId xmlns:p14="http://schemas.microsoft.com/office/powerpoint/2010/main" val="318196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18933"/>
            <a:ext cx="8610600" cy="1293028"/>
          </a:xfrm>
        </p:spPr>
        <p:txBody>
          <a:bodyPr/>
          <a:lstStyle/>
          <a:p>
            <a:r>
              <a:rPr lang="en-US" dirty="0"/>
              <a:t>Long Term Athlete Development Model</a:t>
            </a:r>
          </a:p>
        </p:txBody>
      </p:sp>
      <p:sp>
        <p:nvSpPr>
          <p:cNvPr id="3" name="Content Placeholder 2"/>
          <p:cNvSpPr>
            <a:spLocks noGrp="1"/>
          </p:cNvSpPr>
          <p:nvPr>
            <p:ph idx="1"/>
          </p:nvPr>
        </p:nvSpPr>
        <p:spPr>
          <a:xfrm>
            <a:off x="685800" y="2194560"/>
            <a:ext cx="10820400" cy="4216400"/>
          </a:xfrm>
        </p:spPr>
        <p:txBody>
          <a:bodyPr>
            <a:normAutofit/>
          </a:bodyPr>
          <a:lstStyle/>
          <a:p>
            <a:r>
              <a:rPr lang="en-US" dirty="0"/>
              <a:t>Model based on Developmental age of athlete</a:t>
            </a:r>
          </a:p>
          <a:p>
            <a:r>
              <a:rPr lang="en-US" dirty="0"/>
              <a:t>Age of athlete based on Peak Velocity Height (PVH)</a:t>
            </a:r>
          </a:p>
          <a:p>
            <a:r>
              <a:rPr lang="en-US" dirty="0"/>
              <a:t>Outlines age categories</a:t>
            </a:r>
          </a:p>
          <a:p>
            <a:r>
              <a:rPr lang="en-US" dirty="0"/>
              <a:t>Identifies the need for development of sports skills</a:t>
            </a:r>
          </a:p>
          <a:p>
            <a:pPr lvl="1"/>
            <a:r>
              <a:rPr lang="en-US" dirty="0"/>
              <a:t>Neurocognitive and physical capabilities </a:t>
            </a:r>
          </a:p>
          <a:p>
            <a:r>
              <a:rPr lang="en-US" dirty="0"/>
              <a:t>Offer places for coaches to start, allows for a timeline and progression</a:t>
            </a:r>
          </a:p>
          <a:p>
            <a:r>
              <a:rPr lang="en-US" dirty="0"/>
              <a:t>Help with limiting specialization too early</a:t>
            </a:r>
          </a:p>
          <a:p>
            <a:r>
              <a:rPr lang="en-US" dirty="0"/>
              <a:t>Provides training goals for general and sport specific skills</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1500416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4F83A-CB25-4C8D-BD63-1941342786B0}"/>
              </a:ext>
            </a:extLst>
          </p:cNvPr>
          <p:cNvSpPr>
            <a:spLocks noGrp="1"/>
          </p:cNvSpPr>
          <p:nvPr>
            <p:ph type="title"/>
          </p:nvPr>
        </p:nvSpPr>
        <p:spPr/>
        <p:txBody>
          <a:bodyPr/>
          <a:lstStyle/>
          <a:p>
            <a:r>
              <a:rPr lang="en-US" dirty="0"/>
              <a:t>Pearls </a:t>
            </a:r>
          </a:p>
        </p:txBody>
      </p:sp>
      <p:sp>
        <p:nvSpPr>
          <p:cNvPr id="3" name="Content Placeholder 2">
            <a:extLst>
              <a:ext uri="{FF2B5EF4-FFF2-40B4-BE49-F238E27FC236}">
                <a16:creationId xmlns:a16="http://schemas.microsoft.com/office/drawing/2014/main" id="{B571F1CA-96C9-4066-B9D6-37E59D5B5ECD}"/>
              </a:ext>
            </a:extLst>
          </p:cNvPr>
          <p:cNvSpPr>
            <a:spLocks noGrp="1"/>
          </p:cNvSpPr>
          <p:nvPr>
            <p:ph idx="1"/>
          </p:nvPr>
        </p:nvSpPr>
        <p:spPr/>
        <p:txBody>
          <a:bodyPr/>
          <a:lstStyle/>
          <a:p>
            <a:r>
              <a:rPr lang="en-US" dirty="0"/>
              <a:t>Connect</a:t>
            </a:r>
          </a:p>
          <a:p>
            <a:r>
              <a:rPr lang="en-US" dirty="0"/>
              <a:t>The relationship develops over time</a:t>
            </a:r>
          </a:p>
          <a:p>
            <a:r>
              <a:rPr lang="en-US" dirty="0"/>
              <a:t>Figure out what makes them tick</a:t>
            </a:r>
          </a:p>
          <a:p>
            <a:r>
              <a:rPr lang="en-US" dirty="0"/>
              <a:t>Explain the why</a:t>
            </a:r>
          </a:p>
          <a:p>
            <a:r>
              <a:rPr lang="en-US" dirty="0"/>
              <a:t>Get to their level</a:t>
            </a:r>
          </a:p>
          <a:p>
            <a:r>
              <a:rPr lang="en-US" dirty="0"/>
              <a:t>Let them have fun</a:t>
            </a:r>
          </a:p>
          <a:p>
            <a:r>
              <a:rPr lang="en-US" dirty="0"/>
              <a:t>When they come to you, give them attention</a:t>
            </a:r>
          </a:p>
          <a:p>
            <a:r>
              <a:rPr lang="en-US" dirty="0"/>
              <a:t>Check in and then provide space</a:t>
            </a:r>
          </a:p>
          <a:p>
            <a:r>
              <a:rPr lang="en-US" dirty="0"/>
              <a:t>Reward and validate</a:t>
            </a:r>
          </a:p>
          <a:p>
            <a:endParaRPr lang="en-US" dirty="0"/>
          </a:p>
        </p:txBody>
      </p:sp>
    </p:spTree>
    <p:extLst>
      <p:ext uri="{BB962C8B-B14F-4D97-AF65-F5344CB8AC3E}">
        <p14:creationId xmlns:p14="http://schemas.microsoft.com/office/powerpoint/2010/main" val="112117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01874F63-5406-4CE4-B3B7-36FC6BECE871}"/>
              </a:ext>
            </a:extLst>
          </p:cNvPr>
          <p:cNvGraphicFramePr>
            <a:graphicFrameLocks noChangeAspect="1"/>
          </p:cNvGraphicFramePr>
          <p:nvPr>
            <p:extLst>
              <p:ext uri="{D42A27DB-BD31-4B8C-83A1-F6EECF244321}">
                <p14:modId xmlns:p14="http://schemas.microsoft.com/office/powerpoint/2010/main" val="1093228453"/>
              </p:ext>
            </p:extLst>
          </p:nvPr>
        </p:nvGraphicFramePr>
        <p:xfrm>
          <a:off x="121920" y="121920"/>
          <a:ext cx="12000411" cy="6487886"/>
        </p:xfrm>
        <a:graphic>
          <a:graphicData uri="http://schemas.openxmlformats.org/presentationml/2006/ole">
            <mc:AlternateContent xmlns:mc="http://schemas.openxmlformats.org/markup-compatibility/2006">
              <mc:Choice xmlns:v="urn:schemas-microsoft-com:vml" Requires="v">
                <p:oleObj spid="_x0000_s2054" name="Acrobat Document" r:id="rId3" imgW="5028993" imgH="3886200" progId="Acrobat.Document.2015">
                  <p:embed/>
                </p:oleObj>
              </mc:Choice>
              <mc:Fallback>
                <p:oleObj name="Acrobat Document" r:id="rId3" imgW="5028993" imgH="3886200" progId="Acrobat.Document.2015">
                  <p:embed/>
                  <p:pic>
                    <p:nvPicPr>
                      <p:cNvPr id="0" name=""/>
                      <p:cNvPicPr/>
                      <p:nvPr/>
                    </p:nvPicPr>
                    <p:blipFill>
                      <a:blip r:embed="rId4"/>
                      <a:stretch>
                        <a:fillRect/>
                      </a:stretch>
                    </p:blipFill>
                    <p:spPr>
                      <a:xfrm>
                        <a:off x="121920" y="121920"/>
                        <a:ext cx="12000411" cy="6487886"/>
                      </a:xfrm>
                      <a:prstGeom prst="rect">
                        <a:avLst/>
                      </a:prstGeom>
                    </p:spPr>
                  </p:pic>
                </p:oleObj>
              </mc:Fallback>
            </mc:AlternateContent>
          </a:graphicData>
        </a:graphic>
      </p:graphicFrame>
      <p:sp>
        <p:nvSpPr>
          <p:cNvPr id="10" name="Oval 9">
            <a:extLst>
              <a:ext uri="{FF2B5EF4-FFF2-40B4-BE49-F238E27FC236}">
                <a16:creationId xmlns:a16="http://schemas.microsoft.com/office/drawing/2014/main" id="{9BCB61AA-AB6C-4599-A69C-D5C1AD3FE5B0}"/>
              </a:ext>
            </a:extLst>
          </p:cNvPr>
          <p:cNvSpPr/>
          <p:nvPr/>
        </p:nvSpPr>
        <p:spPr>
          <a:xfrm>
            <a:off x="2904308" y="940525"/>
            <a:ext cx="6435633" cy="5460274"/>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1554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middle school athlete</a:t>
            </a:r>
          </a:p>
        </p:txBody>
      </p:sp>
      <p:sp>
        <p:nvSpPr>
          <p:cNvPr id="3" name="Content Placeholder 2"/>
          <p:cNvSpPr>
            <a:spLocks noGrp="1"/>
          </p:cNvSpPr>
          <p:nvPr>
            <p:ph idx="1"/>
          </p:nvPr>
        </p:nvSpPr>
        <p:spPr/>
        <p:txBody>
          <a:bodyPr>
            <a:normAutofit/>
          </a:bodyPr>
          <a:lstStyle/>
          <a:p>
            <a:r>
              <a:rPr lang="en-US" dirty="0"/>
              <a:t>Age 11-14</a:t>
            </a:r>
          </a:p>
          <a:p>
            <a:r>
              <a:rPr lang="en-US" dirty="0"/>
              <a:t>Learn to Train</a:t>
            </a:r>
          </a:p>
          <a:p>
            <a:r>
              <a:rPr lang="en-US" dirty="0"/>
              <a:t>Speed window 2 (females 11-13+)</a:t>
            </a:r>
          </a:p>
          <a:p>
            <a:r>
              <a:rPr lang="en-US" dirty="0"/>
              <a:t>Aerobic stamina (females 11-14, males 12+)</a:t>
            </a:r>
          </a:p>
          <a:p>
            <a:r>
              <a:rPr lang="en-US" dirty="0"/>
              <a:t>Strength training- body weight, medicine balls, swiss balls</a:t>
            </a:r>
          </a:p>
          <a:p>
            <a:r>
              <a:rPr lang="en-US" dirty="0"/>
              <a:t>Development of Core sports skills, speed, agility, short sprints, core</a:t>
            </a:r>
          </a:p>
          <a:p>
            <a:r>
              <a:rPr lang="en-US" dirty="0"/>
              <a:t>Coordination of movements </a:t>
            </a:r>
          </a:p>
          <a:p>
            <a:r>
              <a:rPr lang="en-US" dirty="0"/>
              <a:t>Growth spurt typically last 18-24 months</a:t>
            </a:r>
          </a:p>
          <a:p>
            <a:r>
              <a:rPr lang="en-US" dirty="0"/>
              <a:t>Tell what is to be done, not what you don’t want done</a:t>
            </a:r>
          </a:p>
          <a:p>
            <a:endParaRPr lang="en-US" dirty="0"/>
          </a:p>
          <a:p>
            <a:endParaRPr lang="en-US" dirty="0"/>
          </a:p>
        </p:txBody>
      </p:sp>
    </p:spTree>
    <p:extLst>
      <p:ext uri="{BB962C8B-B14F-4D97-AF65-F5344CB8AC3E}">
        <p14:creationId xmlns:p14="http://schemas.microsoft.com/office/powerpoint/2010/main" val="158128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high school athlete</a:t>
            </a:r>
          </a:p>
        </p:txBody>
      </p:sp>
      <p:sp>
        <p:nvSpPr>
          <p:cNvPr id="3" name="Content Placeholder 2"/>
          <p:cNvSpPr>
            <a:spLocks noGrp="1"/>
          </p:cNvSpPr>
          <p:nvPr>
            <p:ph idx="1"/>
          </p:nvPr>
        </p:nvSpPr>
        <p:spPr/>
        <p:txBody>
          <a:bodyPr/>
          <a:lstStyle/>
          <a:p>
            <a:r>
              <a:rPr lang="en-US" dirty="0"/>
              <a:t>9-12</a:t>
            </a:r>
            <a:r>
              <a:rPr lang="en-US" baseline="30000" dirty="0"/>
              <a:t>th</a:t>
            </a:r>
            <a:r>
              <a:rPr lang="en-US" dirty="0"/>
              <a:t> grade ages 14-18</a:t>
            </a:r>
          </a:p>
          <a:p>
            <a:r>
              <a:rPr lang="en-US" dirty="0"/>
              <a:t>ALTD- learn to compete (female 15-18 males 16-18)</a:t>
            </a:r>
          </a:p>
          <a:p>
            <a:r>
              <a:rPr lang="en-US" dirty="0"/>
              <a:t>Train to train 11- 15 </a:t>
            </a:r>
          </a:p>
          <a:p>
            <a:pPr lvl="1"/>
            <a:r>
              <a:rPr lang="en-US" dirty="0"/>
              <a:t>Continue to develop seep, strength and stamina, maintain flexibility</a:t>
            </a:r>
          </a:p>
          <a:p>
            <a:r>
              <a:rPr lang="en-US" dirty="0"/>
              <a:t>Learn to compete 15-18</a:t>
            </a:r>
          </a:p>
          <a:p>
            <a:pPr lvl="1"/>
            <a:r>
              <a:rPr lang="en-US" dirty="0"/>
              <a:t>Develop sport skills</a:t>
            </a:r>
          </a:p>
          <a:p>
            <a:pPr lvl="1"/>
            <a:r>
              <a:rPr lang="en-US" dirty="0"/>
              <a:t>Reduction in number of sports</a:t>
            </a:r>
          </a:p>
          <a:p>
            <a:pPr lvl="1"/>
            <a:r>
              <a:rPr lang="en-US" dirty="0"/>
              <a:t>Focus becomes competition and outcome</a:t>
            </a:r>
          </a:p>
          <a:p>
            <a:pPr lvl="1"/>
            <a:endParaRPr lang="en-US" dirty="0"/>
          </a:p>
          <a:p>
            <a:endParaRPr lang="en-US" dirty="0"/>
          </a:p>
        </p:txBody>
      </p:sp>
      <p:sp>
        <p:nvSpPr>
          <p:cNvPr id="4" name="Footer Placeholder 3">
            <a:extLst>
              <a:ext uri="{FF2B5EF4-FFF2-40B4-BE49-F238E27FC236}">
                <a16:creationId xmlns:a16="http://schemas.microsoft.com/office/drawing/2014/main" id="{422156C5-1F9B-4865-A634-94F1E75333E7}"/>
              </a:ext>
            </a:extLst>
          </p:cNvPr>
          <p:cNvSpPr>
            <a:spLocks noGrp="1"/>
          </p:cNvSpPr>
          <p:nvPr>
            <p:ph type="ftr" sz="quarter" idx="11"/>
          </p:nvPr>
        </p:nvSpPr>
        <p:spPr/>
        <p:txBody>
          <a:bodyPr/>
          <a:lstStyle/>
          <a:p>
            <a:r>
              <a:rPr lang="en-US" dirty="0"/>
              <a:t>http://sportforlife.ca/qualitysport/stages/</a:t>
            </a:r>
          </a:p>
        </p:txBody>
      </p:sp>
    </p:spTree>
    <p:extLst>
      <p:ext uri="{BB962C8B-B14F-4D97-AF65-F5344CB8AC3E}">
        <p14:creationId xmlns:p14="http://schemas.microsoft.com/office/powerpoint/2010/main" val="1066660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16162-9484-4D12-A8CA-49F4B88128A0}"/>
              </a:ext>
            </a:extLst>
          </p:cNvPr>
          <p:cNvSpPr>
            <a:spLocks noGrp="1"/>
          </p:cNvSpPr>
          <p:nvPr>
            <p:ph type="title"/>
          </p:nvPr>
        </p:nvSpPr>
        <p:spPr/>
        <p:txBody>
          <a:bodyPr/>
          <a:lstStyle/>
          <a:p>
            <a:r>
              <a:rPr lang="en-US" dirty="0"/>
              <a:t>Growth and Development</a:t>
            </a:r>
          </a:p>
        </p:txBody>
      </p:sp>
      <p:sp>
        <p:nvSpPr>
          <p:cNvPr id="6" name="Content Placeholder 5">
            <a:extLst>
              <a:ext uri="{FF2B5EF4-FFF2-40B4-BE49-F238E27FC236}">
                <a16:creationId xmlns:a16="http://schemas.microsoft.com/office/drawing/2014/main" id="{C096E0F9-9F94-438A-B2C1-32881329CABC}"/>
              </a:ext>
            </a:extLst>
          </p:cNvPr>
          <p:cNvSpPr>
            <a:spLocks noGrp="1"/>
          </p:cNvSpPr>
          <p:nvPr>
            <p:ph idx="1"/>
          </p:nvPr>
        </p:nvSpPr>
        <p:spPr/>
        <p:txBody>
          <a:bodyPr>
            <a:normAutofit fontScale="92500" lnSpcReduction="10000"/>
          </a:bodyPr>
          <a:lstStyle/>
          <a:p>
            <a:r>
              <a:rPr lang="en-US" dirty="0"/>
              <a:t>The female's body shape will begin to change. There may be an increase not only in height and weight, but the hips may get wider as well. There may also be an increase in fat in the buttocks, legs, and stomach. These are normal changes that may happen during puberty. (university of Rochester Medical school)</a:t>
            </a:r>
          </a:p>
          <a:p>
            <a:endParaRPr lang="en-US" dirty="0"/>
          </a:p>
          <a:p>
            <a:r>
              <a:rPr lang="en-US" dirty="0"/>
              <a:t>Anywhere from 10-14 years old , lasting up to 2 years to complete (depending on source)</a:t>
            </a:r>
          </a:p>
          <a:p>
            <a:pPr lvl="1"/>
            <a:r>
              <a:rPr lang="en-US" dirty="0"/>
              <a:t>Can be later in athletes</a:t>
            </a:r>
          </a:p>
          <a:p>
            <a:pPr lvl="1"/>
            <a:r>
              <a:rPr lang="en-US" dirty="0"/>
              <a:t>Reports of early onset in recent years</a:t>
            </a:r>
          </a:p>
          <a:p>
            <a:endParaRPr lang="en-US" dirty="0"/>
          </a:p>
          <a:p>
            <a:r>
              <a:rPr lang="en-US" dirty="0"/>
              <a:t>URMS also states “body size will increase, with the feet, arms, legs, and hands beginning to grow in advance of the body. This may cause the adolescent girl to experience a time of feeling clumsy”</a:t>
            </a:r>
          </a:p>
          <a:p>
            <a:endParaRPr lang="en-US" dirty="0"/>
          </a:p>
        </p:txBody>
      </p:sp>
      <p:sp>
        <p:nvSpPr>
          <p:cNvPr id="3" name="Footer Placeholder 2">
            <a:extLst>
              <a:ext uri="{FF2B5EF4-FFF2-40B4-BE49-F238E27FC236}">
                <a16:creationId xmlns:a16="http://schemas.microsoft.com/office/drawing/2014/main" id="{C1B236C2-2913-4250-A70D-6F9036D082ED}"/>
              </a:ext>
            </a:extLst>
          </p:cNvPr>
          <p:cNvSpPr>
            <a:spLocks noGrp="1"/>
          </p:cNvSpPr>
          <p:nvPr>
            <p:ph type="ftr" sz="quarter" idx="11"/>
          </p:nvPr>
        </p:nvSpPr>
        <p:spPr/>
        <p:txBody>
          <a:bodyPr/>
          <a:lstStyle/>
          <a:p>
            <a:r>
              <a:rPr lang="en-US" dirty="0"/>
              <a:t>University of Rochester Medical Center</a:t>
            </a:r>
          </a:p>
          <a:p>
            <a:r>
              <a:rPr lang="en-US" dirty="0">
                <a:hlinkClick r:id="rId2"/>
              </a:rPr>
              <a:t>https://www.urmc.rochester.edu/encyclopedia/content.aspx?contenttypeid=90&amp;contentid=P01635</a:t>
            </a:r>
            <a:endParaRPr lang="en-US" dirty="0"/>
          </a:p>
          <a:p>
            <a:endParaRPr lang="en-US" dirty="0"/>
          </a:p>
        </p:txBody>
      </p:sp>
    </p:spTree>
    <p:extLst>
      <p:ext uri="{BB962C8B-B14F-4D97-AF65-F5344CB8AC3E}">
        <p14:creationId xmlns:p14="http://schemas.microsoft.com/office/powerpoint/2010/main" val="1012716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71C0B-4AFA-4904-B8D9-4DB9D0470A54}"/>
              </a:ext>
            </a:extLst>
          </p:cNvPr>
          <p:cNvSpPr>
            <a:spLocks noGrp="1"/>
          </p:cNvSpPr>
          <p:nvPr>
            <p:ph type="title"/>
          </p:nvPr>
        </p:nvSpPr>
        <p:spPr/>
        <p:txBody>
          <a:bodyPr/>
          <a:lstStyle/>
          <a:p>
            <a:r>
              <a:rPr lang="en-US" dirty="0"/>
              <a:t>PVH and </a:t>
            </a:r>
            <a:r>
              <a:rPr lang="en-US" dirty="0" err="1"/>
              <a:t>trainng</a:t>
            </a:r>
            <a:r>
              <a:rPr lang="en-US" dirty="0"/>
              <a:t>?</a:t>
            </a:r>
          </a:p>
        </p:txBody>
      </p:sp>
      <p:sp>
        <p:nvSpPr>
          <p:cNvPr id="3" name="Content Placeholder 2">
            <a:extLst>
              <a:ext uri="{FF2B5EF4-FFF2-40B4-BE49-F238E27FC236}">
                <a16:creationId xmlns:a16="http://schemas.microsoft.com/office/drawing/2014/main" id="{9EFB8B4F-E298-44A5-B809-CE267990D1C5}"/>
              </a:ext>
            </a:extLst>
          </p:cNvPr>
          <p:cNvSpPr>
            <a:spLocks noGrp="1"/>
          </p:cNvSpPr>
          <p:nvPr>
            <p:ph idx="1"/>
          </p:nvPr>
        </p:nvSpPr>
        <p:spPr/>
        <p:txBody>
          <a:bodyPr/>
          <a:lstStyle/>
          <a:p>
            <a:pPr fontAlgn="base"/>
            <a:r>
              <a:rPr lang="en-US" dirty="0"/>
              <a:t>“Physical performance is commonly measured as the </a:t>
            </a:r>
            <a:r>
              <a:rPr lang="en-US" b="1" dirty="0"/>
              <a:t>outcome of motor task </a:t>
            </a:r>
            <a:r>
              <a:rPr lang="en-US" dirty="0"/>
              <a:t>requiring speed, agility, strength and power [3, 9]. However, the rapid </a:t>
            </a:r>
            <a:r>
              <a:rPr lang="en-US" b="1" dirty="0"/>
              <a:t>increases in body dimensions </a:t>
            </a:r>
            <a:r>
              <a:rPr lang="en-US" dirty="0"/>
              <a:t>and muscle hypertrophy during adolescence suggest that </a:t>
            </a:r>
            <a:r>
              <a:rPr lang="en-US" b="1" dirty="0"/>
              <a:t>movement proficiency may be affected </a:t>
            </a:r>
            <a:r>
              <a:rPr lang="en-US" dirty="0"/>
              <a:t>as athletes negotiate with fluctuating levels of co-ordination (i.e. the sudden increase in body size is likely to affect co-ordination)” [10].</a:t>
            </a:r>
          </a:p>
          <a:p>
            <a:pPr fontAlgn="base"/>
            <a:r>
              <a:rPr lang="en-US" dirty="0"/>
              <a:t>“As a result of the physical changes that accompany adolescence, both males and females may </a:t>
            </a:r>
            <a:r>
              <a:rPr lang="en-US" b="1" dirty="0"/>
              <a:t>struggle to perform simple motor task </a:t>
            </a:r>
            <a:r>
              <a:rPr lang="en-US" dirty="0"/>
              <a:t>such as balancing, running and change of direction task [1]. Coaches must be mindful of this and allow athletes to develop new strategies and solutions in essentially a ‘new’ body” [10].</a:t>
            </a:r>
          </a:p>
          <a:p>
            <a:endParaRPr lang="en-US" dirty="0"/>
          </a:p>
        </p:txBody>
      </p:sp>
      <p:sp>
        <p:nvSpPr>
          <p:cNvPr id="4" name="Footer Placeholder 3">
            <a:extLst>
              <a:ext uri="{FF2B5EF4-FFF2-40B4-BE49-F238E27FC236}">
                <a16:creationId xmlns:a16="http://schemas.microsoft.com/office/drawing/2014/main" id="{B3D4F6EA-49FD-4236-9D78-FEDC3D998D1C}"/>
              </a:ext>
            </a:extLst>
          </p:cNvPr>
          <p:cNvSpPr>
            <a:spLocks noGrp="1"/>
          </p:cNvSpPr>
          <p:nvPr>
            <p:ph type="ftr" sz="quarter" idx="11"/>
          </p:nvPr>
        </p:nvSpPr>
        <p:spPr/>
        <p:txBody>
          <a:bodyPr/>
          <a:lstStyle/>
          <a:p>
            <a:r>
              <a:rPr lang="en-US"/>
              <a:t>https://www.scienceforsport.com/peak-weight-velocity/</a:t>
            </a:r>
            <a:endParaRPr lang="en-US" dirty="0"/>
          </a:p>
        </p:txBody>
      </p:sp>
    </p:spTree>
    <p:extLst>
      <p:ext uri="{BB962C8B-B14F-4D97-AF65-F5344CB8AC3E}">
        <p14:creationId xmlns:p14="http://schemas.microsoft.com/office/powerpoint/2010/main" val="13660183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themeOverride>
</file>

<file path=docProps/app.xml><?xml version="1.0" encoding="utf-8"?>
<Properties xmlns="http://schemas.openxmlformats.org/officeDocument/2006/extended-properties" xmlns:vt="http://schemas.openxmlformats.org/officeDocument/2006/docPropsVTypes">
  <Template/>
  <TotalTime>36097</TotalTime>
  <Words>2023</Words>
  <Application>Microsoft Office PowerPoint</Application>
  <PresentationFormat>Widescreen</PresentationFormat>
  <Paragraphs>316</Paragraphs>
  <Slides>40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5" baseType="lpstr">
      <vt:lpstr>Arial</vt:lpstr>
      <vt:lpstr>Calibri</vt:lpstr>
      <vt:lpstr>Century Gothic</vt:lpstr>
      <vt:lpstr>Vapor Trail</vt:lpstr>
      <vt:lpstr>Acrobat Document</vt:lpstr>
      <vt:lpstr>#LIKEAGIRL</vt:lpstr>
      <vt:lpstr>Where to start</vt:lpstr>
      <vt:lpstr>The athlete</vt:lpstr>
      <vt:lpstr>Long Term Athlete Development Model</vt:lpstr>
      <vt:lpstr>PowerPoint Presentation</vt:lpstr>
      <vt:lpstr>The middle school athlete</vt:lpstr>
      <vt:lpstr>The high school athlete</vt:lpstr>
      <vt:lpstr>Growth and Development</vt:lpstr>
      <vt:lpstr>PVH and trainng?</vt:lpstr>
      <vt:lpstr>Peak Velocity Height</vt:lpstr>
      <vt:lpstr>PVH and training</vt:lpstr>
      <vt:lpstr>Differences between males and females</vt:lpstr>
      <vt:lpstr>Natural Tendencies</vt:lpstr>
      <vt:lpstr>differences between males and females</vt:lpstr>
      <vt:lpstr>Women are drivin’ to win, just in a very female way…</vt:lpstr>
      <vt:lpstr>Its  really quite simple . . .</vt:lpstr>
      <vt:lpstr>theories</vt:lpstr>
      <vt:lpstr>Motivational Theories</vt:lpstr>
      <vt:lpstr>Motivational theories </vt:lpstr>
      <vt:lpstr> Competence Motivation Theory</vt:lpstr>
      <vt:lpstr>Competence Motivation Theory continued</vt:lpstr>
      <vt:lpstr>COMPETANCE Motivation theory</vt:lpstr>
      <vt:lpstr>Athlete development and the competence motivation model</vt:lpstr>
      <vt:lpstr>Soft, removed, or quiet female athlete</vt:lpstr>
      <vt:lpstr>The Female way To win</vt:lpstr>
      <vt:lpstr>Common injuries for the Female athlete </vt:lpstr>
      <vt:lpstr>Common Injuries</vt:lpstr>
      <vt:lpstr>Low back pain (LBP)</vt:lpstr>
      <vt:lpstr>Low Back Pain (LBP)</vt:lpstr>
      <vt:lpstr>Caution</vt:lpstr>
      <vt:lpstr>Symptoms</vt:lpstr>
      <vt:lpstr>Symptom Provocation cont. </vt:lpstr>
      <vt:lpstr>Return to play critera?</vt:lpstr>
      <vt:lpstr>Reflection and questions</vt:lpstr>
      <vt:lpstr>Strength and Conditioning?</vt:lpstr>
      <vt:lpstr>Be more effective with what we are already doing</vt:lpstr>
      <vt:lpstr>Helping or Hindering?</vt:lpstr>
      <vt:lpstr>Flexibility</vt:lpstr>
      <vt:lpstr>Functional Movements</vt:lpstr>
      <vt:lpstr>Pearls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#LIKEAGIRL</dc:title>
  <dc:creator>kylieizzi@gmail.com</dc:creator>
  <cp:lastModifiedBy>kylieizzi@gmail.com</cp:lastModifiedBy>
  <cp:revision>68</cp:revision>
  <dcterms:created xsi:type="dcterms:W3CDTF">2017-06-16T14:24:01Z</dcterms:created>
  <dcterms:modified xsi:type="dcterms:W3CDTF">2017-07-24T22:29:18Z</dcterms:modified>
</cp:coreProperties>
</file>